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0" y="9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2014-10-26_10595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04" y="1835696"/>
            <a:ext cx="5544616" cy="19630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539552"/>
            <a:ext cx="6172200" cy="135063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基隆市中興國小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宣導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221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世界母語日</a:t>
            </a:r>
            <a:endParaRPr lang="zh-TW" altLang="en-US" sz="54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>
          <a:xfrm>
            <a:off x="908720" y="3563888"/>
            <a:ext cx="5678388" cy="5256584"/>
          </a:xfrm>
          <a:noFill/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TW" b="1" dirty="0" smtClean="0"/>
          </a:p>
          <a:p>
            <a:pPr algn="ctr">
              <a:buNone/>
            </a:pPr>
            <a:r>
              <a:rPr lang="zh-TW" altLang="en-US" b="1" dirty="0" smtClean="0"/>
              <a:t>聯合國教科文組織</a:t>
            </a:r>
            <a:endParaRPr lang="en-US" altLang="zh-TW" b="1" dirty="0" smtClean="0"/>
          </a:p>
          <a:p>
            <a:pPr algn="ctr">
              <a:buNone/>
            </a:pPr>
            <a:r>
              <a:rPr lang="zh-TW" altLang="zh-TW" b="1" dirty="0" smtClean="0"/>
              <a:t>《世界文化多樣性》宣言</a:t>
            </a:r>
            <a:endParaRPr lang="en-US" altLang="zh-TW" b="1" dirty="0" smtClean="0"/>
          </a:p>
          <a:p>
            <a:pPr>
              <a:buNone/>
            </a:pPr>
            <a:r>
              <a:rPr lang="zh-TW" altLang="zh-TW" dirty="0" smtClean="0"/>
              <a:t>第一條 文化多樣性，人類的共同遺產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第二條 從文化多樣性到文化多元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第三條 文化多樣性發展的因素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第四條 人權，文化多樣性的保障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第五條 文化權利，文化多樣性的有利條件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第六條 促進保障所有人的文化多樣性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第七條 文化遺產，創作的源泉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第八條 文化物品和文化服務，不同於一般商品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第九條 文化政策，推動創作的因素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第十條 增強國際間的創作和傳播能力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第十一條 建立政府、民間部門和民間社會之間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合作夥伴的關係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第十二條 教科文組織的作用</a:t>
            </a:r>
            <a:endParaRPr lang="zh-TW" altLang="zh-TW" sz="20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48680" y="179512"/>
            <a:ext cx="5832648" cy="201622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548680" y="3491880"/>
            <a:ext cx="5832648" cy="5184576"/>
          </a:xfrm>
          <a:prstGeom prst="roundRect">
            <a:avLst/>
          </a:pr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539552"/>
            <a:ext cx="6172200" cy="135063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基隆市中興國小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宣導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221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世界母語日</a:t>
            </a:r>
            <a:endParaRPr lang="zh-TW" altLang="en-US" sz="54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>
          <a:xfrm>
            <a:off x="476672" y="2267744"/>
            <a:ext cx="5678388" cy="6552728"/>
          </a:xfrm>
          <a:noFill/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zh-TW" altLang="zh-TW" sz="11000" dirty="0" smtClean="0">
                <a:latin typeface="標楷體" pitchFamily="65" charset="-120"/>
                <a:ea typeface="標楷體" pitchFamily="65" charset="-120"/>
              </a:rPr>
              <a:t>世界母語日的由來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/>
              <a:t> </a:t>
            </a:r>
            <a:r>
              <a:rPr lang="zh-TW" altLang="en-US" sz="4300" dirty="0" smtClean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世界母語日的誕生與孟加拉捍衛語言權力的運動密不可分。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1947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年巴基斯坦成為獨立的國家，當時的巴基斯坦包括兩部分，東巴基斯坦為孟加拉，西巴基斯坦則是今日的巴基斯坦伊斯蘭共和國。在東巴基斯坦人們使用孟加拉語，而在西巴基斯坦主要使用以烏爾都語為主的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種語言。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       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因為巴基斯坦將烏爾都語作為唯一的官方語言，此舉引起東巴基斯坦強烈的不滿，也因此孟加拉民眾發起捍衛語言權力的運動。而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1952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日許多參與此次運動的民眾在達卡（今孟加拉國首都）被捕，且有數名示威者在這次的衝突事件中犧牲；故國際社會稱這些犧牲者為「人類有史以來第一次為語言犧牲的語文烈士」。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       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在孟加拉獨立後，即為這幾位語文烈士建立紀念碑，而他們的壯烈犧牲也喚醒了大眾對孟加拉語言文化的重視。於是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1956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年，巴基斯坦憲法規定孟加拉語和烏爾都語同時列為官方語言。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3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      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聯合國教科文組織在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屆大會上決定將每年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日定為「世界母語日」，旨在促進語言和文化的多樣性，及多語種化。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目前世界上有六千多種語言，但是使用其中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96%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的語言的人口只佔世界總人口的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4%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，而且超過一半的語言都面臨消失的危險，幾乎每兩個星期就有一種語言消失。</a:t>
            </a:r>
            <a:r>
              <a:rPr lang="en-US" altLang="zh-TW" sz="4300" dirty="0" smtClean="0"/>
              <a:t/>
            </a:r>
            <a:br>
              <a:rPr lang="en-US" altLang="zh-TW" sz="4300" dirty="0" smtClean="0"/>
            </a:br>
            <a:r>
              <a:rPr lang="en-US" altLang="zh-TW" sz="4300" dirty="0" smtClean="0"/>
              <a:t/>
            </a:r>
            <a:br>
              <a:rPr lang="en-US" altLang="zh-TW" sz="4300" dirty="0" smtClean="0"/>
            </a:br>
            <a:r>
              <a:rPr lang="en-US" altLang="zh-TW" sz="4300" dirty="0" smtClean="0"/>
              <a:t>     </a:t>
            </a:r>
            <a:r>
              <a:rPr lang="en-US" altLang="zh-TW" sz="4300" dirty="0" smtClean="0">
                <a:solidFill>
                  <a:srgbClr val="FF0000"/>
                </a:solidFill>
              </a:rPr>
              <a:t>  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而根據同年聯合國教科文組織報告中顯示，台灣現有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種語言瀕臨滅絕危機，其中馬賽（巴賽）語、龜崙語、洪雅語、凱達格蘭語、道卡斯語、巴布拉語及西拉雅語等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種語言，已被認定流失。而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UNESCO</a:t>
            </a:r>
            <a:r>
              <a:rPr lang="zh-TW" altLang="zh-TW" sz="4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總幹事更強調，消失的語言將造成許多非物質形式的文化遺產消逝，特別是代表傳統或口語表達的寶貴遺產，如詩歌、俗諺、寓言及笑話。</a:t>
            </a:r>
            <a:r>
              <a:rPr lang="en-US" altLang="zh-TW" sz="4300" dirty="0" smtClean="0"/>
              <a:t/>
            </a:r>
            <a:br>
              <a:rPr lang="en-US" altLang="zh-TW" sz="4300" dirty="0" smtClean="0"/>
            </a:br>
            <a:r>
              <a:rPr lang="en-US" altLang="zh-TW" sz="4300" dirty="0" smtClean="0"/>
              <a:t/>
            </a:r>
            <a:br>
              <a:rPr lang="en-US" altLang="zh-TW" sz="4300" dirty="0" smtClean="0"/>
            </a:br>
            <a:r>
              <a:rPr lang="en-US" altLang="zh-TW" sz="4300" dirty="0" smtClean="0"/>
              <a:t>      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因此教育部響應聯合國教科文組織訂定每年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zh-TW" sz="4300" dirty="0" smtClean="0">
                <a:latin typeface="標楷體" pitchFamily="65" charset="-120"/>
                <a:ea typeface="標楷體" pitchFamily="65" charset="-120"/>
              </a:rPr>
              <a:t>日為世界母語日，並積極推動相關保存及推廣活動，藉由各界的力量，持續深耕、延續並傳承各族群語言文化。</a:t>
            </a:r>
            <a:endParaRPr lang="en-US" altLang="zh-TW" sz="43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548680" y="179512"/>
            <a:ext cx="5832648" cy="201622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548680" y="2195736"/>
            <a:ext cx="5832648" cy="6480720"/>
          </a:xfrm>
          <a:prstGeom prst="roundRect">
            <a:avLst/>
          </a:pr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137</Words>
  <Application>Microsoft Office PowerPoint</Application>
  <PresentationFormat>如螢幕大小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基隆市中興國小宣導 221世界母語日</vt:lpstr>
      <vt:lpstr>基隆市中興國小宣導 221世界母語日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基隆市中興國小  宣導 221世界母語日</dc:title>
  <dc:creator>Lancelot</dc:creator>
  <cp:lastModifiedBy>Lancelot</cp:lastModifiedBy>
  <cp:revision>18</cp:revision>
  <dcterms:created xsi:type="dcterms:W3CDTF">2014-10-26T03:11:56Z</dcterms:created>
  <dcterms:modified xsi:type="dcterms:W3CDTF">2014-10-29T16:13:13Z</dcterms:modified>
</cp:coreProperties>
</file>