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58" r:id="rId4"/>
    <p:sldId id="257" r:id="rId5"/>
    <p:sldId id="259" r:id="rId6"/>
    <p:sldId id="260" r:id="rId7"/>
    <p:sldId id="289" r:id="rId8"/>
    <p:sldId id="290" r:id="rId9"/>
    <p:sldId id="291" r:id="rId10"/>
    <p:sldId id="292" r:id="rId11"/>
    <p:sldId id="261" r:id="rId12"/>
    <p:sldId id="28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67" autoAdjust="0"/>
    <p:restoredTop sz="94660"/>
  </p:normalViewPr>
  <p:slideViewPr>
    <p:cSldViewPr>
      <p:cViewPr varScale="1">
        <p:scale>
          <a:sx n="77" d="100"/>
          <a:sy n="77" d="100"/>
        </p:scale>
        <p:origin x="-24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1B0E9-9C57-490E-9731-1F929E003689}" type="datetimeFigureOut">
              <a:rPr lang="zh-TW" altLang="en-US" smtClean="0"/>
              <a:pPr/>
              <a:t>2014/5/20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FC589-63CD-465B-AD15-3219D3E5A055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24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zh-TW" sz="9600" dirty="0" err="1" smtClean="0"/>
              <a:t>Nga’ay</a:t>
            </a:r>
            <a:r>
              <a:rPr lang="en-US" altLang="zh-TW" sz="9600" dirty="0" smtClean="0"/>
              <a:t> ho!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err="1" smtClean="0">
                <a:solidFill>
                  <a:srgbClr val="FF0000"/>
                </a:solidFill>
              </a:rPr>
              <a:t>singsi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pic>
        <p:nvPicPr>
          <p:cNvPr id="5" name="圖片 4" descr="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256"/>
            <a:ext cx="785785" cy="1149866"/>
          </a:xfrm>
          <a:prstGeom prst="rect">
            <a:avLst/>
          </a:prstGeom>
        </p:spPr>
      </p:pic>
      <p:pic>
        <p:nvPicPr>
          <p:cNvPr id="6" name="圖片 5" descr="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0"/>
            <a:ext cx="1826939" cy="1857388"/>
          </a:xfrm>
          <a:prstGeom prst="rect">
            <a:avLst/>
          </a:prstGeom>
        </p:spPr>
      </p:pic>
      <p:pic>
        <p:nvPicPr>
          <p:cNvPr id="5122" name="Picture 2" descr="E:\海岸族語考試教材\graphics\junior\choiceOne\1_1C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286256"/>
            <a:ext cx="1828800" cy="1828800"/>
          </a:xfrm>
          <a:prstGeom prst="rect">
            <a:avLst/>
          </a:prstGeom>
          <a:noFill/>
        </p:spPr>
      </p:pic>
      <p:pic>
        <p:nvPicPr>
          <p:cNvPr id="5123" name="Picture 3" descr="E:\海岸族語考試教材\graphics\junior\choiceOne\1_1C-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4572008"/>
            <a:ext cx="18288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00034" y="500043"/>
            <a:ext cx="8129590" cy="1643074"/>
          </a:xfrm>
        </p:spPr>
        <p:txBody>
          <a:bodyPr>
            <a:normAutofit fontScale="90000"/>
          </a:bodyPr>
          <a:lstStyle/>
          <a:p>
            <a:r>
              <a:rPr lang="en-US" altLang="zh-TW" sz="9600" dirty="0" smtClean="0">
                <a:solidFill>
                  <a:srgbClr val="7030A0"/>
                </a:solidFill>
              </a:rPr>
              <a:t>Ma-</a:t>
            </a:r>
            <a:r>
              <a:rPr lang="en-US" altLang="zh-TW" sz="9600" dirty="0" err="1" smtClean="0">
                <a:solidFill>
                  <a:srgbClr val="7030A0"/>
                </a:solidFill>
              </a:rPr>
              <a:t>fa</a:t>
            </a:r>
            <a:r>
              <a:rPr lang="en-US" altLang="zh-TW" sz="9600" dirty="0" smtClean="0">
                <a:solidFill>
                  <a:srgbClr val="7030A0"/>
                </a:solidFill>
              </a:rPr>
              <a:t>-</a:t>
            </a:r>
            <a:r>
              <a:rPr lang="en-US" altLang="zh-TW" sz="9600" dirty="0" err="1" smtClean="0">
                <a:solidFill>
                  <a:srgbClr val="7030A0"/>
                </a:solidFill>
              </a:rPr>
              <a:t>na</a:t>
            </a:r>
            <a:r>
              <a:rPr lang="en-US" altLang="zh-TW" sz="9600" dirty="0" smtClean="0">
                <a:solidFill>
                  <a:srgbClr val="7030A0"/>
                </a:solidFill>
              </a:rPr>
              <a:t>’ ka-</a:t>
            </a:r>
            <a:r>
              <a:rPr lang="en-US" altLang="zh-TW" sz="9600" dirty="0" err="1" smtClean="0">
                <a:solidFill>
                  <a:srgbClr val="7030A0"/>
                </a:solidFill>
              </a:rPr>
              <a:t>ko</a:t>
            </a:r>
            <a:r>
              <a:rPr lang="en-US" altLang="zh-TW" sz="9600" smtClean="0">
                <a:solidFill>
                  <a:srgbClr val="7030A0"/>
                </a:solidFill>
              </a:rPr>
              <a:t> a</a:t>
            </a:r>
            <a:endParaRPr lang="zh-TW" alt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5629292" cy="4286280"/>
          </a:xfrm>
        </p:spPr>
        <p:txBody>
          <a:bodyPr>
            <a:normAutofit fontScale="92500"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</a:rPr>
              <a:t>So-mo-</a:t>
            </a:r>
            <a:r>
              <a:rPr lang="en-US" altLang="zh-TW" sz="6000" dirty="0" err="1" smtClean="0">
                <a:solidFill>
                  <a:srgbClr val="FF0000"/>
                </a:solidFill>
              </a:rPr>
              <a:t>wal</a:t>
            </a:r>
            <a:endParaRPr lang="en-US" altLang="zh-TW" sz="6000" dirty="0" smtClean="0">
              <a:solidFill>
                <a:srgbClr val="FF0000"/>
              </a:solidFill>
            </a:endParaRPr>
          </a:p>
          <a:p>
            <a:r>
              <a:rPr lang="en-US" altLang="zh-TW" sz="6000" dirty="0" smtClean="0">
                <a:solidFill>
                  <a:srgbClr val="FF0000"/>
                </a:solidFill>
              </a:rPr>
              <a:t>Ma-o-</a:t>
            </a:r>
            <a:r>
              <a:rPr lang="en-US" altLang="zh-TW" sz="6000" dirty="0" err="1" smtClean="0">
                <a:solidFill>
                  <a:srgbClr val="FF0000"/>
                </a:solidFill>
              </a:rPr>
              <a:t>lah</a:t>
            </a:r>
            <a:r>
              <a:rPr lang="en-US" altLang="zh-TW" sz="6000" dirty="0" smtClean="0">
                <a:solidFill>
                  <a:srgbClr val="FF0000"/>
                </a:solidFill>
              </a:rPr>
              <a:t> ka-</a:t>
            </a:r>
            <a:r>
              <a:rPr lang="en-US" altLang="zh-TW" sz="6000" dirty="0" err="1" smtClean="0">
                <a:solidFill>
                  <a:srgbClr val="FF0000"/>
                </a:solidFill>
              </a:rPr>
              <a:t>ko</a:t>
            </a:r>
            <a:r>
              <a:rPr lang="en-US" altLang="zh-TW" sz="6000" dirty="0" smtClean="0">
                <a:solidFill>
                  <a:srgbClr val="FF0000"/>
                </a:solidFill>
              </a:rPr>
              <a:t> to(</a:t>
            </a:r>
            <a:r>
              <a:rPr lang="en-US" altLang="zh-TW" sz="6000" dirty="0" err="1" smtClean="0">
                <a:solidFill>
                  <a:srgbClr val="FF0000"/>
                </a:solidFill>
              </a:rPr>
              <a:t>pu</a:t>
            </a:r>
            <a:r>
              <a:rPr lang="en-US" altLang="zh-TW" sz="6000" dirty="0" smtClean="0">
                <a:solidFill>
                  <a:srgbClr val="FF0000"/>
                </a:solidFill>
              </a:rPr>
              <a:t>-</a:t>
            </a:r>
            <a:r>
              <a:rPr lang="en-US" altLang="zh-TW" sz="6000" dirty="0" err="1" smtClean="0">
                <a:solidFill>
                  <a:srgbClr val="FF0000"/>
                </a:solidFill>
              </a:rPr>
              <a:t>si</a:t>
            </a:r>
            <a:r>
              <a:rPr lang="en-US" altLang="zh-TW" sz="6000" dirty="0" smtClean="0">
                <a:solidFill>
                  <a:srgbClr val="FF0000"/>
                </a:solidFill>
              </a:rPr>
              <a:t>),(</a:t>
            </a:r>
            <a:r>
              <a:rPr lang="en-US" altLang="zh-TW" sz="6000" dirty="0" err="1" smtClean="0">
                <a:solidFill>
                  <a:srgbClr val="FF0000"/>
                </a:solidFill>
              </a:rPr>
              <a:t>si</a:t>
            </a:r>
            <a:r>
              <a:rPr lang="en-US" altLang="zh-TW" sz="6000" dirty="0" smtClean="0">
                <a:solidFill>
                  <a:srgbClr val="FF0000"/>
                </a:solidFill>
              </a:rPr>
              <a:t>-</a:t>
            </a:r>
            <a:r>
              <a:rPr lang="en-US" altLang="zh-TW" sz="6000" dirty="0" err="1" smtClean="0">
                <a:solidFill>
                  <a:srgbClr val="FF0000"/>
                </a:solidFill>
              </a:rPr>
              <a:t>ri</a:t>
            </a:r>
            <a:r>
              <a:rPr lang="en-US" altLang="zh-TW" sz="6000" dirty="0" smtClean="0">
                <a:solidFill>
                  <a:srgbClr val="FF0000"/>
                </a:solidFill>
              </a:rPr>
              <a:t>),(</a:t>
            </a:r>
            <a:r>
              <a:rPr lang="en-US" altLang="zh-TW" sz="6000" dirty="0" err="1" smtClean="0">
                <a:solidFill>
                  <a:srgbClr val="FF0000"/>
                </a:solidFill>
              </a:rPr>
              <a:t>ko</a:t>
            </a:r>
            <a:r>
              <a:rPr lang="en-US" altLang="zh-TW" sz="6000" dirty="0" smtClean="0">
                <a:solidFill>
                  <a:srgbClr val="FF0000"/>
                </a:solidFill>
              </a:rPr>
              <a:t>-long),(</a:t>
            </a:r>
            <a:r>
              <a:rPr lang="en-US" altLang="zh-TW" sz="6000" dirty="0" err="1" smtClean="0">
                <a:solidFill>
                  <a:srgbClr val="FF0000"/>
                </a:solidFill>
              </a:rPr>
              <a:t>fa-foy</a:t>
            </a:r>
            <a:r>
              <a:rPr lang="en-US" altLang="zh-TW" sz="6000" dirty="0" smtClean="0">
                <a:solidFill>
                  <a:srgbClr val="FF0000"/>
                </a:solidFill>
              </a:rPr>
              <a:t>)</a:t>
            </a:r>
          </a:p>
          <a:p>
            <a:endParaRPr lang="zh-TW" altLang="en-US" sz="6000" dirty="0">
              <a:solidFill>
                <a:srgbClr val="FF0000"/>
              </a:solidFill>
            </a:endParaRPr>
          </a:p>
        </p:txBody>
      </p:sp>
      <p:pic>
        <p:nvPicPr>
          <p:cNvPr id="5" name="圖片 4" descr="0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256"/>
            <a:ext cx="785785" cy="1149866"/>
          </a:xfrm>
          <a:prstGeom prst="rect">
            <a:avLst/>
          </a:prstGeom>
        </p:spPr>
      </p:pic>
      <p:pic>
        <p:nvPicPr>
          <p:cNvPr id="6" name="圖片 5" descr="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7061" y="4357694"/>
            <a:ext cx="1826939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bea01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85852" y="857232"/>
            <a:ext cx="7043758" cy="4429156"/>
          </a:xfrm>
        </p:spPr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Mi-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sa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-o-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si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/>
            </a:r>
            <a:b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ce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-cay to-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sa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 to-lo 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wa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-cu</a:t>
            </a:r>
            <a:b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se-pat 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li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-ma e-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nem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wa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-cu</a:t>
            </a:r>
            <a:b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pi-to 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fa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-lo 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si-wa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wa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-cu</a:t>
            </a:r>
            <a:b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po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-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lo’wa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-cu no ma-</a:t>
            </a:r>
            <a:r>
              <a:rPr lang="en-US" altLang="zh-TW" b="1" dirty="0" err="1" smtClean="0">
                <a:solidFill>
                  <a:srgbClr val="00B050"/>
                </a:solidFill>
                <a:latin typeface="Segoe Print" pitchFamily="2" charset="0"/>
              </a:rPr>
              <a:t>ko</a:t>
            </a: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/>
            </a:r>
            <a:b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</a:br>
            <a:r>
              <a:rPr lang="en-US" altLang="zh-TW" b="1" dirty="0" smtClean="0">
                <a:solidFill>
                  <a:srgbClr val="00B050"/>
                </a:solidFill>
                <a:latin typeface="Segoe Print" pitchFamily="2" charset="0"/>
              </a:rPr>
              <a:t> </a:t>
            </a:r>
            <a:endParaRPr lang="zh-TW" altLang="en-US" dirty="0"/>
          </a:p>
        </p:txBody>
      </p:sp>
      <p:pic>
        <p:nvPicPr>
          <p:cNvPr id="5" name="內容版面配置區 3" descr="8_5-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28604"/>
            <a:ext cx="1518057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29600" cy="2643198"/>
          </a:xfrm>
        </p:spPr>
        <p:txBody>
          <a:bodyPr>
            <a:normAutofit/>
          </a:bodyPr>
          <a:lstStyle/>
          <a:p>
            <a:r>
              <a:rPr lang="en-US" altLang="zh-TW" sz="6600" dirty="0" err="1" smtClean="0"/>
              <a:t>Pa’pa</a:t>
            </a:r>
            <a:r>
              <a:rPr lang="en-US" altLang="zh-TW" sz="6600" dirty="0" smtClean="0"/>
              <a:t> to ka-may</a:t>
            </a:r>
            <a:endParaRPr lang="zh-TW" altLang="en-US" sz="6600" dirty="0"/>
          </a:p>
        </p:txBody>
      </p:sp>
      <p:pic>
        <p:nvPicPr>
          <p:cNvPr id="5" name="圖片 4" descr="bbj00018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54438">
            <a:off x="626351" y="486017"/>
            <a:ext cx="1414466" cy="1992040"/>
          </a:xfrm>
          <a:prstGeom prst="rect">
            <a:avLst/>
          </a:prstGeom>
        </p:spPr>
      </p:pic>
      <p:pic>
        <p:nvPicPr>
          <p:cNvPr id="4" name="內容版面配置區 3" descr="bbj000026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43570" y="3786190"/>
            <a:ext cx="3150575" cy="3071810"/>
          </a:xfrm>
        </p:spPr>
      </p:pic>
      <p:pic>
        <p:nvPicPr>
          <p:cNvPr id="7" name="內容版面配置區 3" descr="36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596" y="2714620"/>
            <a:ext cx="5357674" cy="414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bea01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286808" cy="671514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8000" dirty="0" err="1" smtClean="0">
                <a:solidFill>
                  <a:srgbClr val="00B050"/>
                </a:solidFill>
              </a:rPr>
              <a:t>nga-’ay</a:t>
            </a:r>
            <a:r>
              <a:rPr lang="en-US" altLang="zh-TW" sz="8000" dirty="0" smtClean="0">
                <a:solidFill>
                  <a:srgbClr val="00B050"/>
                </a:solidFill>
              </a:rPr>
              <a:t> ho </a:t>
            </a:r>
            <a:r>
              <a:rPr lang="en-US" altLang="zh-TW" sz="8000" dirty="0" err="1" smtClean="0">
                <a:solidFill>
                  <a:srgbClr val="00B050"/>
                </a:solidFill>
              </a:rPr>
              <a:t>ko</a:t>
            </a:r>
            <a:r>
              <a:rPr lang="en-US" altLang="zh-TW" sz="8000" dirty="0" smtClean="0">
                <a:solidFill>
                  <a:srgbClr val="00B050"/>
                </a:solidFill>
              </a:rPr>
              <a:t> </a:t>
            </a:r>
            <a:r>
              <a:rPr lang="en-US" altLang="zh-TW" sz="8000" dirty="0" err="1" smtClean="0">
                <a:solidFill>
                  <a:srgbClr val="00B050"/>
                </a:solidFill>
              </a:rPr>
              <a:t>namo</a:t>
            </a:r>
            <a:r>
              <a:rPr lang="en-US" altLang="zh-TW" sz="8000" dirty="0" smtClean="0">
                <a:solidFill>
                  <a:srgbClr val="00B050"/>
                </a:solidFill>
              </a:rPr>
              <a:t>!</a:t>
            </a:r>
            <a:endParaRPr lang="zh-TW" altLang="en-US" sz="8000" dirty="0">
              <a:solidFill>
                <a:srgbClr val="00B050"/>
              </a:solidFill>
            </a:endParaRPr>
          </a:p>
        </p:txBody>
      </p:sp>
      <p:pic>
        <p:nvPicPr>
          <p:cNvPr id="5" name="圖片 4" descr="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316608"/>
            <a:ext cx="4714908" cy="27554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bea01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451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728" y="1142984"/>
            <a:ext cx="6786610" cy="1357322"/>
          </a:xfrm>
        </p:spPr>
        <p:txBody>
          <a:bodyPr>
            <a:normAutofit fontScale="90000"/>
          </a:bodyPr>
          <a:lstStyle/>
          <a:p>
            <a:r>
              <a:rPr lang="en-US" altLang="zh-TW" sz="6000" b="1" dirty="0" smtClean="0">
                <a:solidFill>
                  <a:srgbClr val="00B050"/>
                </a:solidFill>
                <a:latin typeface="Segoe Print" pitchFamily="2" charset="0"/>
              </a:rPr>
              <a:t> </a:t>
            </a:r>
            <a:r>
              <a:rPr lang="en-US" altLang="zh-TW" sz="9600" b="1" dirty="0" err="1" smtClean="0">
                <a:solidFill>
                  <a:srgbClr val="00B050"/>
                </a:solidFill>
                <a:latin typeface="Segoe Print" pitchFamily="2" charset="0"/>
              </a:rPr>
              <a:t>fa-foy</a:t>
            </a:r>
            <a:endParaRPr lang="zh-TW" altLang="en-US" sz="6000" b="1" dirty="0">
              <a:solidFill>
                <a:srgbClr val="00B050"/>
              </a:solidFill>
              <a:latin typeface="Segoe Print" pitchFamily="2" charset="0"/>
            </a:endParaRPr>
          </a:p>
        </p:txBody>
      </p:sp>
      <p:pic>
        <p:nvPicPr>
          <p:cNvPr id="6" name="圖片 5" descr="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500438"/>
            <a:ext cx="1152525" cy="1257300"/>
          </a:xfrm>
          <a:prstGeom prst="rect">
            <a:avLst/>
          </a:prstGeom>
        </p:spPr>
      </p:pic>
      <p:pic>
        <p:nvPicPr>
          <p:cNvPr id="7" name="圖片 6" descr="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571480"/>
            <a:ext cx="1152525" cy="838200"/>
          </a:xfrm>
          <a:prstGeom prst="rect">
            <a:avLst/>
          </a:prstGeom>
        </p:spPr>
      </p:pic>
      <p:pic>
        <p:nvPicPr>
          <p:cNvPr id="7170" name="Picture 2" descr="E:\海岸族語考試教材\graphics\junior\choiceOne\2_1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2143116"/>
            <a:ext cx="3500442" cy="3500442"/>
          </a:xfrm>
          <a:prstGeom prst="rect">
            <a:avLst/>
          </a:prstGeom>
          <a:noFill/>
        </p:spPr>
      </p:pic>
      <p:pic>
        <p:nvPicPr>
          <p:cNvPr id="7171" name="Picture 3" descr="E:\海岸族語考試教材\graphics\junior\choiceOne\2_1C-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2428868"/>
            <a:ext cx="264320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bea01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451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57290" y="1214422"/>
            <a:ext cx="6572296" cy="1928826"/>
          </a:xfrm>
        </p:spPr>
        <p:txBody>
          <a:bodyPr>
            <a:normAutofit/>
          </a:bodyPr>
          <a:lstStyle/>
          <a:p>
            <a:r>
              <a:rPr lang="en-US" altLang="zh-TW" sz="9600" b="1" dirty="0" err="1" smtClean="0">
                <a:solidFill>
                  <a:srgbClr val="00B050"/>
                </a:solidFill>
                <a:latin typeface="Segoe Print" pitchFamily="2" charset="0"/>
                <a:ea typeface="微軟正黑體" pitchFamily="34" charset="-120"/>
              </a:rPr>
              <a:t>Ko</a:t>
            </a:r>
            <a:r>
              <a:rPr lang="en-US" altLang="zh-TW" sz="9600" b="1" dirty="0" smtClean="0">
                <a:solidFill>
                  <a:srgbClr val="00B050"/>
                </a:solidFill>
                <a:latin typeface="Segoe Print" pitchFamily="2" charset="0"/>
                <a:ea typeface="微軟正黑體" pitchFamily="34" charset="-120"/>
              </a:rPr>
              <a:t>-long</a:t>
            </a:r>
            <a:endParaRPr lang="zh-TW" altLang="en-US" sz="6000" b="1" dirty="0">
              <a:solidFill>
                <a:srgbClr val="00B050"/>
              </a:solidFill>
              <a:latin typeface="Segoe Print" pitchFamily="2" charset="0"/>
              <a:ea typeface="微軟正黑體" pitchFamily="34" charset="-120"/>
            </a:endParaRPr>
          </a:p>
        </p:txBody>
      </p:sp>
      <p:pic>
        <p:nvPicPr>
          <p:cNvPr id="5" name="圖片 4" descr="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2719387"/>
            <a:ext cx="3286147" cy="2638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bea01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451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38" y="357166"/>
            <a:ext cx="6572296" cy="2357454"/>
          </a:xfrm>
        </p:spPr>
        <p:txBody>
          <a:bodyPr>
            <a:normAutofit/>
          </a:bodyPr>
          <a:lstStyle/>
          <a:p>
            <a:r>
              <a:rPr lang="en-US" altLang="zh-TW" sz="66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Si-</a:t>
            </a:r>
            <a:r>
              <a:rPr lang="en-US" altLang="zh-TW" sz="6600" b="1" dirty="0" err="1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ri</a:t>
            </a:r>
            <a:endParaRPr lang="zh-TW" altLang="en-US" sz="6600" b="1" dirty="0">
              <a:solidFill>
                <a:srgbClr val="00B05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 descr="E:\海岸族語考試教材\graphics\junior\choiceOne\2_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428868"/>
            <a:ext cx="3214690" cy="3214690"/>
          </a:xfrm>
          <a:prstGeom prst="rect">
            <a:avLst/>
          </a:prstGeom>
          <a:noFill/>
        </p:spPr>
      </p:pic>
      <p:pic>
        <p:nvPicPr>
          <p:cNvPr id="2053" name="Picture 5" descr="E:\海岸族語考試教材\graphics\junior\choiceOne\2_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357562"/>
            <a:ext cx="2428872" cy="2428872"/>
          </a:xfrm>
          <a:prstGeom prst="rect">
            <a:avLst/>
          </a:prstGeom>
          <a:noFill/>
        </p:spPr>
      </p:pic>
      <p:pic>
        <p:nvPicPr>
          <p:cNvPr id="2055" name="Picture 7" descr="E:\海岸族語考試教材\graphics\junior\choiceOne\2_1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500438"/>
            <a:ext cx="2071682" cy="2071682"/>
          </a:xfrm>
          <a:prstGeom prst="rect">
            <a:avLst/>
          </a:prstGeom>
          <a:noFill/>
        </p:spPr>
      </p:pic>
      <p:pic>
        <p:nvPicPr>
          <p:cNvPr id="2056" name="Picture 8" descr="E:\海岸族語考試教材\graphics\junior\choiceOne\2_1B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000372"/>
            <a:ext cx="1828800" cy="2328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bea01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451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6572296" cy="1857388"/>
          </a:xfrm>
        </p:spPr>
        <p:txBody>
          <a:bodyPr>
            <a:normAutofit/>
          </a:bodyPr>
          <a:lstStyle/>
          <a:p>
            <a:r>
              <a:rPr lang="en-US" altLang="zh-TW" sz="6000" b="1" dirty="0" err="1" smtClean="0">
                <a:solidFill>
                  <a:srgbClr val="00B050"/>
                </a:solidFill>
                <a:latin typeface="Segoe Print" pitchFamily="2" charset="0"/>
                <a:ea typeface="微軟正黑體" pitchFamily="34" charset="-120"/>
              </a:rPr>
              <a:t>Wa</a:t>
            </a:r>
            <a:r>
              <a:rPr lang="en-US" altLang="zh-TW" sz="6000" b="1" dirty="0" smtClean="0">
                <a:solidFill>
                  <a:srgbClr val="00B050"/>
                </a:solidFill>
                <a:latin typeface="Segoe Print" pitchFamily="2" charset="0"/>
                <a:ea typeface="微軟正黑體" pitchFamily="34" charset="-120"/>
              </a:rPr>
              <a:t>-cu</a:t>
            </a:r>
            <a:endParaRPr lang="zh-TW" altLang="en-US" sz="6000" b="1" dirty="0">
              <a:solidFill>
                <a:srgbClr val="00B050"/>
              </a:solidFill>
              <a:latin typeface="Segoe Print" pitchFamily="2" charset="0"/>
              <a:ea typeface="微軟正黑體" pitchFamily="34" charset="-120"/>
            </a:endParaRPr>
          </a:p>
        </p:txBody>
      </p:sp>
      <p:pic>
        <p:nvPicPr>
          <p:cNvPr id="6" name="圖片 5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928934"/>
            <a:ext cx="1500198" cy="2071702"/>
          </a:xfrm>
          <a:prstGeom prst="rect">
            <a:avLst/>
          </a:prstGeom>
        </p:spPr>
      </p:pic>
      <p:pic>
        <p:nvPicPr>
          <p:cNvPr id="7" name="圖片 6" descr="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4000504"/>
            <a:ext cx="571500" cy="695325"/>
          </a:xfrm>
          <a:prstGeom prst="rect">
            <a:avLst/>
          </a:prstGeom>
        </p:spPr>
      </p:pic>
      <p:pic>
        <p:nvPicPr>
          <p:cNvPr id="1027" name="Picture 3" descr="E:\海岸族語考試教材\graphics\junior\choiceOne\1_1A-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143248"/>
            <a:ext cx="1828800" cy="1828800"/>
          </a:xfrm>
          <a:prstGeom prst="rect">
            <a:avLst/>
          </a:prstGeom>
          <a:noFill/>
        </p:spPr>
      </p:pic>
      <p:pic>
        <p:nvPicPr>
          <p:cNvPr id="1028" name="Picture 4" descr="E:\海岸族語考試教材\graphics\junior\choiceOne\1_1A-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2071678"/>
            <a:ext cx="1428760" cy="1500198"/>
          </a:xfrm>
          <a:prstGeom prst="rect">
            <a:avLst/>
          </a:prstGeom>
          <a:noFill/>
        </p:spPr>
      </p:pic>
      <p:pic>
        <p:nvPicPr>
          <p:cNvPr id="1029" name="Picture 5" descr="E:\海岸族語考試教材\graphics\junior\choiceOne\1_1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3357562"/>
            <a:ext cx="2214558" cy="2214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bea01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0"/>
            <a:ext cx="8572527" cy="6715147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2368544"/>
          </a:xfrm>
        </p:spPr>
        <p:txBody>
          <a:bodyPr>
            <a:normAutofit/>
          </a:bodyPr>
          <a:lstStyle/>
          <a:p>
            <a:r>
              <a:rPr lang="en-US" altLang="zh-TW" sz="8000" dirty="0" err="1" smtClean="0"/>
              <a:t>Pu-si</a:t>
            </a:r>
            <a:endParaRPr lang="zh-TW" altLang="en-US" sz="8000" dirty="0"/>
          </a:p>
        </p:txBody>
      </p:sp>
      <p:pic>
        <p:nvPicPr>
          <p:cNvPr id="3074" name="Picture 2" descr="E:\海岸族語考試教材\graphics\junior\choiceOne\1_1B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3357562"/>
            <a:ext cx="1828800" cy="1828800"/>
          </a:xfrm>
          <a:prstGeom prst="rect">
            <a:avLst/>
          </a:prstGeom>
          <a:noFill/>
        </p:spPr>
      </p:pic>
      <p:pic>
        <p:nvPicPr>
          <p:cNvPr id="3075" name="Picture 3" descr="E:\海岸族語考試教材\graphics\junior\choiceOne\1_1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2143116"/>
            <a:ext cx="2214578" cy="2214578"/>
          </a:xfrm>
          <a:prstGeom prst="rect">
            <a:avLst/>
          </a:prstGeom>
          <a:noFill/>
        </p:spPr>
      </p:pic>
      <p:pic>
        <p:nvPicPr>
          <p:cNvPr id="3076" name="Picture 4" descr="E:\海岸族語考試教材\graphics\junior\choiceOne\1_1B-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500438"/>
            <a:ext cx="1614486" cy="1614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Autofit/>
          </a:bodyPr>
          <a:lstStyle/>
          <a:p>
            <a:r>
              <a:rPr lang="en-US" altLang="zh-TW" sz="8000" dirty="0" smtClean="0">
                <a:solidFill>
                  <a:srgbClr val="0070C0"/>
                </a:solidFill>
              </a:rPr>
              <a:t>Lo-tong</a:t>
            </a:r>
            <a:endParaRPr lang="zh-TW" altLang="en-US" sz="8000" dirty="0">
              <a:solidFill>
                <a:srgbClr val="0070C0"/>
              </a:solidFill>
            </a:endParaRPr>
          </a:p>
        </p:txBody>
      </p:sp>
      <p:pic>
        <p:nvPicPr>
          <p:cNvPr id="7" name="內容版面配置區 3" descr="bea010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3" y="0"/>
            <a:ext cx="8572527" cy="6715147"/>
          </a:xfrm>
          <a:prstGeom prst="rect">
            <a:avLst/>
          </a:prstGeom>
        </p:spPr>
      </p:pic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1714513"/>
          </a:xfrm>
        </p:spPr>
        <p:txBody>
          <a:bodyPr>
            <a:normAutofit/>
          </a:bodyPr>
          <a:lstStyle/>
          <a:p>
            <a:r>
              <a:rPr lang="en-US" altLang="zh-TW" sz="8800" dirty="0" smtClean="0">
                <a:solidFill>
                  <a:srgbClr val="00B050"/>
                </a:solidFill>
              </a:rPr>
              <a:t>Lo-tong</a:t>
            </a:r>
            <a:endParaRPr lang="zh-TW" altLang="en-US" sz="8800" dirty="0">
              <a:solidFill>
                <a:srgbClr val="00B050"/>
              </a:solidFill>
            </a:endParaRPr>
          </a:p>
        </p:txBody>
      </p:sp>
      <p:pic>
        <p:nvPicPr>
          <p:cNvPr id="6146" name="Picture 2" descr="E:\海岸族語考試教材\graphics\junior\pictureTalk\11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429000"/>
            <a:ext cx="2000264" cy="1571636"/>
          </a:xfrm>
          <a:prstGeom prst="rect">
            <a:avLst/>
          </a:prstGeom>
          <a:noFill/>
        </p:spPr>
      </p:pic>
      <p:pic>
        <p:nvPicPr>
          <p:cNvPr id="6147" name="Picture 3" descr="E:\海岸族語考試教材\graphics\junior\pictureTalk\11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758948">
            <a:off x="4396121" y="252749"/>
            <a:ext cx="2000244" cy="2000244"/>
          </a:xfrm>
          <a:prstGeom prst="rect">
            <a:avLst/>
          </a:prstGeom>
          <a:noFill/>
        </p:spPr>
      </p:pic>
      <p:pic>
        <p:nvPicPr>
          <p:cNvPr id="6148" name="Picture 4" descr="E:\海岸族語考試教材\graphics\junior\pictureTalk\11_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129785">
            <a:off x="5072066" y="5000636"/>
            <a:ext cx="1844948" cy="1285884"/>
          </a:xfrm>
          <a:prstGeom prst="rect">
            <a:avLst/>
          </a:prstGeom>
          <a:noFill/>
        </p:spPr>
      </p:pic>
      <p:pic>
        <p:nvPicPr>
          <p:cNvPr id="6149" name="Picture 5" descr="E:\海岸族語考試教材\graphics\junior\pictureTalk\11_3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643050"/>
            <a:ext cx="2786062" cy="2643206"/>
          </a:xfrm>
          <a:prstGeom prst="rect">
            <a:avLst/>
          </a:prstGeom>
          <a:noFill/>
        </p:spPr>
      </p:pic>
      <p:pic>
        <p:nvPicPr>
          <p:cNvPr id="6150" name="Picture 6" descr="E:\海岸族語考試教材\graphics\junior\pictureTalk\11_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435892">
            <a:off x="7643822" y="857232"/>
            <a:ext cx="1214446" cy="1214446"/>
          </a:xfrm>
          <a:prstGeom prst="rect">
            <a:avLst/>
          </a:prstGeom>
          <a:noFill/>
        </p:spPr>
      </p:pic>
      <p:pic>
        <p:nvPicPr>
          <p:cNvPr id="6151" name="Picture 7" descr="E:\海岸族語考試教材\graphics\junior\pictureTalk\11_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81170">
            <a:off x="966206" y="1752032"/>
            <a:ext cx="1428740" cy="1428740"/>
          </a:xfrm>
          <a:prstGeom prst="rect">
            <a:avLst/>
          </a:prstGeom>
          <a:noFill/>
        </p:spPr>
      </p:pic>
      <p:pic>
        <p:nvPicPr>
          <p:cNvPr id="6152" name="Picture 8" descr="E:\海岸族語考試教材\graphics\junior\pictureTalk\11_3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6710" y="3071822"/>
            <a:ext cx="1357290" cy="1357290"/>
          </a:xfrm>
          <a:prstGeom prst="rect">
            <a:avLst/>
          </a:prstGeom>
          <a:noFill/>
        </p:spPr>
      </p:pic>
      <p:pic>
        <p:nvPicPr>
          <p:cNvPr id="6153" name="Picture 9" descr="E:\海岸族語考試教材\graphics\junior\pictureTalk\11_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293295">
            <a:off x="2316415" y="-41031"/>
            <a:ext cx="857260" cy="857260"/>
          </a:xfrm>
          <a:prstGeom prst="rect">
            <a:avLst/>
          </a:prstGeom>
          <a:noFill/>
        </p:spPr>
      </p:pic>
      <p:pic>
        <p:nvPicPr>
          <p:cNvPr id="6154" name="Picture 10" descr="E:\海岸族語考試教材\graphics\junior\pictureTalk\11_3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57752" y="2928934"/>
            <a:ext cx="2071682" cy="2071682"/>
          </a:xfrm>
          <a:prstGeom prst="rect">
            <a:avLst/>
          </a:prstGeom>
          <a:noFill/>
        </p:spPr>
      </p:pic>
      <p:pic>
        <p:nvPicPr>
          <p:cNvPr id="6155" name="Picture 11" descr="E:\海岸族語考試教材\graphics\junior\pictureTalk\11_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flipH="1">
            <a:off x="6929454" y="4714884"/>
            <a:ext cx="1071550" cy="10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70C0"/>
                </a:solidFill>
              </a:rPr>
              <a:t>Ma-o-</a:t>
            </a:r>
            <a:r>
              <a:rPr lang="en-US" altLang="zh-TW" dirty="0" err="1" smtClean="0">
                <a:solidFill>
                  <a:srgbClr val="0070C0"/>
                </a:solidFill>
              </a:rPr>
              <a:t>lah</a:t>
            </a:r>
            <a:r>
              <a:rPr lang="en-US" altLang="zh-TW" dirty="0" smtClean="0">
                <a:solidFill>
                  <a:srgbClr val="0070C0"/>
                </a:solidFill>
              </a:rPr>
              <a:t> ka-</a:t>
            </a:r>
            <a:r>
              <a:rPr lang="en-US" altLang="zh-TW" dirty="0" err="1" smtClean="0">
                <a:solidFill>
                  <a:srgbClr val="0070C0"/>
                </a:solidFill>
              </a:rPr>
              <a:t>ko</a:t>
            </a:r>
            <a:r>
              <a:rPr lang="en-US" altLang="zh-TW" dirty="0" smtClean="0">
                <a:solidFill>
                  <a:srgbClr val="0070C0"/>
                </a:solidFill>
              </a:rPr>
              <a:t> to</a:t>
            </a:r>
            <a:endParaRPr lang="zh-TW" altLang="en-US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 descr="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57364"/>
            <a:ext cx="9144000" cy="5000636"/>
          </a:xfrm>
        </p:spPr>
      </p:pic>
      <p:pic>
        <p:nvPicPr>
          <p:cNvPr id="5" name="圖片 4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357166"/>
            <a:ext cx="2071702" cy="2000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39</Words>
  <Application>Microsoft Office PowerPoint</Application>
  <PresentationFormat>如螢幕大小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Office 佈景主題</vt:lpstr>
      <vt:lpstr>Nga’ay ho!</vt:lpstr>
      <vt:lpstr>nga-’ay ho ko namo!</vt:lpstr>
      <vt:lpstr> fa-foy</vt:lpstr>
      <vt:lpstr>Ko-long</vt:lpstr>
      <vt:lpstr>Si-ri</vt:lpstr>
      <vt:lpstr>Wa-cu</vt:lpstr>
      <vt:lpstr>Pu-si</vt:lpstr>
      <vt:lpstr>Lo-tong</vt:lpstr>
      <vt:lpstr>Ma-o-lah ka-ko to</vt:lpstr>
      <vt:lpstr>Ma-fa-na’ ka-ko a</vt:lpstr>
      <vt:lpstr>Mi-sa-o-si ce-cay to-sa to-lo wa-cu se-pat li-ma e-nem wa-cu pi-to fa-lo si-wa wa-cu po-lo’wa-cu no ma-ko  </vt:lpstr>
      <vt:lpstr>Pa’pa to ka-may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和平堂</dc:creator>
  <cp:lastModifiedBy>Lancelot</cp:lastModifiedBy>
  <cp:revision>34</cp:revision>
  <dcterms:created xsi:type="dcterms:W3CDTF">2013-06-27T12:22:38Z</dcterms:created>
  <dcterms:modified xsi:type="dcterms:W3CDTF">2014-05-20T13:19:56Z</dcterms:modified>
</cp:coreProperties>
</file>