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37"/>
  </p:notesMasterIdLst>
  <p:sldIdLst>
    <p:sldId id="256" r:id="rId2"/>
    <p:sldId id="317" r:id="rId3"/>
    <p:sldId id="318" r:id="rId4"/>
    <p:sldId id="314" r:id="rId5"/>
    <p:sldId id="315" r:id="rId6"/>
    <p:sldId id="313" r:id="rId7"/>
    <p:sldId id="267" r:id="rId8"/>
    <p:sldId id="268" r:id="rId9"/>
    <p:sldId id="269" r:id="rId10"/>
    <p:sldId id="270" r:id="rId11"/>
    <p:sldId id="271" r:id="rId12"/>
    <p:sldId id="272" r:id="rId13"/>
    <p:sldId id="283" r:id="rId14"/>
    <p:sldId id="316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9" r:id="rId25"/>
    <p:sldId id="273" r:id="rId26"/>
    <p:sldId id="288" r:id="rId27"/>
    <p:sldId id="286" r:id="rId28"/>
    <p:sldId id="291" r:id="rId29"/>
    <p:sldId id="257" r:id="rId30"/>
    <p:sldId id="292" r:id="rId31"/>
    <p:sldId id="259" r:id="rId32"/>
    <p:sldId id="325" r:id="rId33"/>
    <p:sldId id="328" r:id="rId34"/>
    <p:sldId id="329" r:id="rId35"/>
    <p:sldId id="327" r:id="rId36"/>
  </p:sldIdLst>
  <p:sldSz cx="12190413" cy="6859588"/>
  <p:notesSz cx="6858000" cy="9144000"/>
  <p:defaultTextStyle>
    <a:defPPr>
      <a:defRPr lang="zh-TW"/>
    </a:defPPr>
    <a:lvl1pPr marL="0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4322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8644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2966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7288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21610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85932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50254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14576" algn="l" defTabSz="112864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66"/>
    <a:srgbClr val="FFFFCC"/>
    <a:srgbClr val="008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2" y="648"/>
      </p:cViewPr>
      <p:guideLst>
        <p:guide orient="horz" pos="2160"/>
        <p:guide pos="2880"/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10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9B65E-B089-409B-818D-42A760DC73A4}" type="datetimeFigureOut">
              <a:rPr lang="zh-TW" altLang="en-US" smtClean="0"/>
              <a:pPr/>
              <a:t>2020/3/11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32A76-8923-4D7A-BFDE-B6A345594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9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64322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28644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92966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57288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21610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85932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50254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14576" algn="l" defTabSz="1128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32A76-8923-4D7A-BFDE-B6A34559458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41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0D9008-6F8C-46E4-A4D7-A6EC62FB3E92}" type="slidenum">
              <a:rPr lang="en-US" altLang="zh-TW" smtClean="0">
                <a:solidFill>
                  <a:prstClr val="black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en-US" altLang="zh-TW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147329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32A76-8923-4D7A-BFDE-B6A345594588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245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0D9008-6F8C-46E4-A4D7-A6EC62FB3E92}" type="slidenum">
              <a:rPr lang="en-US" altLang="zh-TW" smtClean="0">
                <a:latin typeface="Arial" pitchFamily="34" charset="0"/>
              </a:rPr>
              <a:pPr/>
              <a:t>25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00781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3" name="Shape 73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318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3" name="Shape 73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6772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3" name="Shape 73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994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7257" y="2709548"/>
            <a:ext cx="10361851" cy="1470365"/>
          </a:xfrm>
        </p:spPr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562" y="4222065"/>
            <a:ext cx="8533289" cy="600611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66D3-B3F8-4ABC-AE08-4599097F6D42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-119011" y="115216"/>
            <a:ext cx="12383764" cy="649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教育部國民及學前教育署</a:t>
            </a:r>
            <a:r>
              <a:rPr lang="en-US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107-108</a:t>
            </a:r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年度支持直轄市、縣（市）政府</a:t>
            </a:r>
            <a:endParaRPr lang="zh-TW" altLang="zh-TW" sz="1200" kern="1200" dirty="0">
              <a:solidFill>
                <a:schemeClr val="lt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推動精進國民中學及國民小學教師教學專業與課程品質計畫</a:t>
            </a:r>
            <a:endParaRPr lang="zh-TW" altLang="en-US" sz="1200" b="1" dirty="0"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2142842" y="879191"/>
            <a:ext cx="7904728" cy="523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5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801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2801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學年度「精進教學計畫深化成效評估工作坊」</a:t>
            </a:r>
            <a:endParaRPr lang="zh-TW" altLang="en-US" sz="2801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785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-27391"/>
            <a:ext cx="10971372" cy="1143265"/>
          </a:xfrm>
        </p:spPr>
        <p:txBody>
          <a:bodyPr/>
          <a:lstStyle>
            <a:lvl1pPr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9F7C-F488-42E3-BF50-DCD2E9772271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8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>
            <a:lvl1pPr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E3-F0C7-4CA7-A853-8680725E0F06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079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-18260"/>
            <a:ext cx="10971372" cy="1143265"/>
          </a:xfrm>
        </p:spPr>
        <p:txBody>
          <a:bodyPr/>
          <a:lstStyle>
            <a:lvl1pPr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21" y="1269054"/>
            <a:ext cx="10971372" cy="4858528"/>
          </a:xfrm>
        </p:spPr>
        <p:txBody>
          <a:bodyPr/>
          <a:lstStyle>
            <a:lvl1pPr marL="457291" indent="-457291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22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1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7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1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3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4E18-619F-4344-B961-3FB1AA0ECCF3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204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-27391"/>
            <a:ext cx="10971372" cy="1143265"/>
          </a:xfrm>
        </p:spPr>
        <p:txBody>
          <a:bodyPr/>
          <a:lstStyle>
            <a:lvl1pPr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</p:spPr>
        <p:txBody>
          <a:bodyPr/>
          <a:lstStyle>
            <a:lvl1pPr>
              <a:defRPr sz="2801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6793" y="1600571"/>
            <a:ext cx="5384099" cy="4527011"/>
          </a:xfrm>
        </p:spPr>
        <p:txBody>
          <a:bodyPr/>
          <a:lstStyle>
            <a:lvl1pPr>
              <a:defRPr sz="2801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23FC-7AEF-495F-BBF5-3018EBE2EC7A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85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-27391"/>
            <a:ext cx="10971372" cy="1143265"/>
          </a:xfrm>
        </p:spPr>
        <p:txBody>
          <a:bodyPr>
            <a:normAutofit/>
          </a:bodyPr>
          <a:lstStyle>
            <a:lvl1pPr algn="ctr" defTabSz="914583" rtl="0" eaLnBrk="1" latinLnBrk="0" hangingPunct="1">
              <a:spcBef>
                <a:spcPct val="0"/>
              </a:spcBef>
              <a:buNone/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91" indent="0">
              <a:buNone/>
              <a:defRPr sz="2000" b="1"/>
            </a:lvl2pPr>
            <a:lvl3pPr marL="914583" indent="0">
              <a:buNone/>
              <a:defRPr sz="1800" b="1"/>
            </a:lvl3pPr>
            <a:lvl4pPr marL="1371874" indent="0">
              <a:buNone/>
              <a:defRPr sz="1600" b="1"/>
            </a:lvl4pPr>
            <a:lvl5pPr marL="1829166" indent="0">
              <a:buNone/>
              <a:defRPr sz="1600" b="1"/>
            </a:lvl5pPr>
            <a:lvl6pPr marL="2286457" indent="0">
              <a:buNone/>
              <a:defRPr sz="1600" b="1"/>
            </a:lvl6pPr>
            <a:lvl7pPr marL="2743749" indent="0">
              <a:buNone/>
              <a:defRPr sz="1600" b="1"/>
            </a:lvl7pPr>
            <a:lvl8pPr marL="3201040" indent="0">
              <a:buNone/>
              <a:defRPr sz="1600" b="1"/>
            </a:lvl8pPr>
            <a:lvl9pPr marL="3658332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91" indent="0">
              <a:buNone/>
              <a:defRPr sz="2000" b="1"/>
            </a:lvl2pPr>
            <a:lvl3pPr marL="914583" indent="0">
              <a:buNone/>
              <a:defRPr sz="1800" b="1"/>
            </a:lvl3pPr>
            <a:lvl4pPr marL="1371874" indent="0">
              <a:buNone/>
              <a:defRPr sz="1600" b="1"/>
            </a:lvl4pPr>
            <a:lvl5pPr marL="1829166" indent="0">
              <a:buNone/>
              <a:defRPr sz="1600" b="1"/>
            </a:lvl5pPr>
            <a:lvl6pPr marL="2286457" indent="0">
              <a:buNone/>
              <a:defRPr sz="1600" b="1"/>
            </a:lvl6pPr>
            <a:lvl7pPr marL="2743749" indent="0">
              <a:buNone/>
              <a:defRPr sz="1600" b="1"/>
            </a:lvl7pPr>
            <a:lvl8pPr marL="3201040" indent="0">
              <a:buNone/>
              <a:defRPr sz="1600" b="1"/>
            </a:lvl8pPr>
            <a:lvl9pPr marL="3658332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27F5-3AC8-4CE6-9C60-A75754A8ABDA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70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-27391"/>
            <a:ext cx="10971372" cy="1143265"/>
          </a:xfrm>
        </p:spPr>
        <p:txBody>
          <a:bodyPr/>
          <a:lstStyle>
            <a:lvl1pPr>
              <a:defRPr lang="zh-TW" altLang="en-US" sz="4401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E785-696C-4EEC-8A79-9AF8A5D6D4D8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40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B613-E7A7-44C8-A2E4-6AA339C2E1CD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043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201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80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91" indent="0">
              <a:buNone/>
              <a:defRPr sz="1200"/>
            </a:lvl2pPr>
            <a:lvl3pPr marL="914583" indent="0">
              <a:buNone/>
              <a:defRPr sz="1000"/>
            </a:lvl3pPr>
            <a:lvl4pPr marL="1371874" indent="0">
              <a:buNone/>
              <a:defRPr sz="900"/>
            </a:lvl4pPr>
            <a:lvl5pPr marL="1829166" indent="0">
              <a:buNone/>
              <a:defRPr sz="900"/>
            </a:lvl5pPr>
            <a:lvl6pPr marL="2286457" indent="0">
              <a:buNone/>
              <a:defRPr sz="900"/>
            </a:lvl6pPr>
            <a:lvl7pPr marL="2743749" indent="0">
              <a:buNone/>
              <a:defRPr sz="900"/>
            </a:lvl7pPr>
            <a:lvl8pPr marL="3201040" indent="0">
              <a:buNone/>
              <a:defRPr sz="900"/>
            </a:lvl8pPr>
            <a:lvl9pPr marL="3658332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F005-13D4-4275-8C8A-EF9ADF605708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65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201"/>
            </a:lvl1pPr>
            <a:lvl2pPr marL="457291" indent="0">
              <a:buNone/>
              <a:defRPr sz="2801"/>
            </a:lvl2pPr>
            <a:lvl3pPr marL="914583" indent="0">
              <a:buNone/>
              <a:defRPr sz="2400"/>
            </a:lvl3pPr>
            <a:lvl4pPr marL="1371874" indent="0">
              <a:buNone/>
              <a:defRPr sz="2000"/>
            </a:lvl4pPr>
            <a:lvl5pPr marL="1829166" indent="0">
              <a:buNone/>
              <a:defRPr sz="2000"/>
            </a:lvl5pPr>
            <a:lvl6pPr marL="2286457" indent="0">
              <a:buNone/>
              <a:defRPr sz="2000"/>
            </a:lvl6pPr>
            <a:lvl7pPr marL="2743749" indent="0">
              <a:buNone/>
              <a:defRPr sz="2000"/>
            </a:lvl7pPr>
            <a:lvl8pPr marL="3201040" indent="0">
              <a:buNone/>
              <a:defRPr sz="2000"/>
            </a:lvl8pPr>
            <a:lvl9pPr marL="3658332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400"/>
            </a:lvl1pPr>
            <a:lvl2pPr marL="457291" indent="0">
              <a:buNone/>
              <a:defRPr sz="1200"/>
            </a:lvl2pPr>
            <a:lvl3pPr marL="914583" indent="0">
              <a:buNone/>
              <a:defRPr sz="1000"/>
            </a:lvl3pPr>
            <a:lvl4pPr marL="1371874" indent="0">
              <a:buNone/>
              <a:defRPr sz="900"/>
            </a:lvl4pPr>
            <a:lvl5pPr marL="1829166" indent="0">
              <a:buNone/>
              <a:defRPr sz="900"/>
            </a:lvl5pPr>
            <a:lvl6pPr marL="2286457" indent="0">
              <a:buNone/>
              <a:defRPr sz="900"/>
            </a:lvl6pPr>
            <a:lvl7pPr marL="2743749" indent="0">
              <a:buNone/>
              <a:defRPr sz="900"/>
            </a:lvl7pPr>
            <a:lvl8pPr marL="3201040" indent="0">
              <a:buNone/>
              <a:defRPr sz="900"/>
            </a:lvl8pPr>
            <a:lvl9pPr marL="3658332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4318-465B-415C-8A67-361FB1650E04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32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108年\108機關\教育局\1080116新課綱簡報母片\0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0413" cy="685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CBFA2288-DE33-49AA-8626-21C3F9536FFB}" type="datetime1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Picture 3" descr="E:\108年\108機關\教育局\1080116新課綱簡報母片\師大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928" y="6191510"/>
            <a:ext cx="650250" cy="4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108年\108機關\教育局\1080116新課綱簡報母片\教育部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236" y="6191510"/>
            <a:ext cx="650250" cy="4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108年\108機關\教育局\1080116新課綱簡報母片\金城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220" y="6300873"/>
            <a:ext cx="1343974" cy="26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37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/>
  <p:txStyles>
    <p:titleStyle>
      <a:lvl1pPr algn="ctr" defTabSz="914583" rtl="0" eaLnBrk="1" latinLnBrk="0" hangingPunct="1">
        <a:spcBef>
          <a:spcPct val="0"/>
        </a:spcBef>
        <a:buNone/>
        <a:defRPr sz="440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69" indent="-342969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3099" indent="-285807" algn="l" defTabSz="9145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229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520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811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5103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394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86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977" indent="-228646" algn="l" defTabSz="9145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91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83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74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166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457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749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40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332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Guskey&#30340;&#25945;&#24107;&#23560;&#26989;&#25104;&#38263;&#30340;&#25104;&#25928;&#35413;&#20272;&#20116;&#23652;&#38754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0550" y="189434"/>
            <a:ext cx="11047639" cy="2088232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b="0" dirty="0" smtClean="0">
                <a:solidFill>
                  <a:schemeClr val="tx1"/>
                </a:solidFill>
              </a:rPr>
              <a:t>計畫撰寫實務</a:t>
            </a:r>
            <a:endParaRPr lang="zh-TW" altLang="en-US" sz="4400" b="0" dirty="0">
              <a:solidFill>
                <a:schemeClr val="tx1"/>
              </a:solidFill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subTitle" idx="1"/>
          </p:nvPr>
        </p:nvSpPr>
        <p:spPr>
          <a:xfrm>
            <a:off x="2" y="2286521"/>
            <a:ext cx="12190413" cy="2324642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/>
          <a:p>
            <a:pPr marL="219459">
              <a:spcBef>
                <a:spcPts val="2962"/>
              </a:spcBef>
              <a:tabLst>
                <a:tab pos="10408605" algn="l"/>
              </a:tabLst>
            </a:pPr>
            <a:r>
              <a:rPr lang="en-US" altLang="zh-TW" sz="4900" dirty="0" smtClean="0">
                <a:solidFill>
                  <a:schemeClr val="tx1"/>
                </a:solidFill>
                <a:ea typeface="超研澤特圓" pitchFamily="49" charset="-120"/>
              </a:rPr>
              <a:t>【</a:t>
            </a:r>
            <a:r>
              <a:rPr lang="zh-TW" altLang="en-US" sz="4900" dirty="0" smtClean="0">
                <a:solidFill>
                  <a:schemeClr val="tx1"/>
                </a:solidFill>
                <a:ea typeface="超研澤特圓" pitchFamily="49" charset="-120"/>
              </a:rPr>
              <a:t> </a:t>
            </a:r>
            <a:r>
              <a:rPr lang="zh-TW" altLang="en-US" sz="4400" dirty="0" smtClean="0">
                <a:solidFill>
                  <a:schemeClr val="tx1"/>
                </a:solidFill>
                <a:ea typeface="超研澤特圓" pitchFamily="49" charset="-120"/>
              </a:rPr>
              <a:t>精進教學深化成效評估規劃重點與案例說明</a:t>
            </a:r>
            <a:r>
              <a:rPr lang="en-US" altLang="zh-TW" sz="4900" dirty="0" smtClean="0">
                <a:solidFill>
                  <a:schemeClr val="tx1"/>
                </a:solidFill>
                <a:ea typeface="超研澤特圓" pitchFamily="49" charset="-120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76189" y="571634"/>
            <a:ext cx="10971372" cy="5827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500" b="1" u="sng" dirty="0" err="1">
                <a:solidFill>
                  <a:srgbClr val="FF0000"/>
                </a:solidFill>
                <a:latin typeface="+mn-lt"/>
                <a:ea typeface="標楷體" pitchFamily="65" charset="-120"/>
              </a:rPr>
              <a:t>Guskey</a:t>
            </a:r>
            <a:r>
              <a:rPr lang="zh-TW" altLang="en-US" sz="3500" b="1" u="sng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的教師專業成長的成效評估五層面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413622"/>
              </p:ext>
            </p:extLst>
          </p:nvPr>
        </p:nvGraphicFramePr>
        <p:xfrm>
          <a:off x="478582" y="1214720"/>
          <a:ext cx="11233248" cy="4663346"/>
        </p:xfrm>
        <a:graphic>
          <a:graphicData uri="http://schemas.openxmlformats.org/drawingml/2006/table">
            <a:tbl>
              <a:tblPr/>
              <a:tblGrid>
                <a:gridCol w="7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2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9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層次</a:t>
                      </a:r>
                      <a:endParaRPr kumimoji="0" 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評鑑內容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資料蒐集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方式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依據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應用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1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3.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組織支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援與改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變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對於組織有何影響？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是否影響組織氣氛與規範？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組織是否擁護、協助與支持專業發展？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組織的支持是否是公開與顯而易見的？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問題的解決是否迅速與有效率？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是否有足夠的可用資源？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組織是否認可與分享成功的範例，以利專業發展。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學區和學校檔案紀錄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會議記錄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問卷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焦點團體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結構性面談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(</a:t>
                      </a: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與學員、學校或學區行政人員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) 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檔案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組織的擁護、支持、調整、協助與認可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記錄與增進組織的支持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作為未來組織重整的借鏡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9" name="矩形 8"/>
          <p:cNvSpPr>
            <a:spLocks noChangeArrowheads="1"/>
          </p:cNvSpPr>
          <p:nvPr/>
        </p:nvSpPr>
        <p:spPr bwMode="auto">
          <a:xfrm>
            <a:off x="7463358" y="5878065"/>
            <a:ext cx="4248970" cy="39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2864" tIns="56432" rIns="112864" bIns="56432">
            <a:spAutoFit/>
          </a:bodyPr>
          <a:lstStyle/>
          <a:p>
            <a:r>
              <a:rPr lang="zh-TW" altLang="en-US" sz="1800" dirty="0"/>
              <a:t>資料來源：</a:t>
            </a:r>
            <a:r>
              <a:rPr lang="en-US" altLang="zh-TW" sz="1800" dirty="0" err="1"/>
              <a:t>Guskey</a:t>
            </a:r>
            <a:r>
              <a:rPr lang="en-US" altLang="zh-TW" sz="1800" dirty="0"/>
              <a:t> (2000)</a:t>
            </a:r>
            <a:r>
              <a:rPr lang="zh-TW" altLang="en-US" sz="1800" dirty="0"/>
              <a:t>、李俊湖</a:t>
            </a:r>
            <a:r>
              <a:rPr lang="en-US" altLang="zh-TW" sz="1800" dirty="0"/>
              <a:t>(2007)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76189" y="785996"/>
            <a:ext cx="10971372" cy="58274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500" b="1" u="sng" dirty="0" err="1">
                <a:solidFill>
                  <a:srgbClr val="FF0000"/>
                </a:solidFill>
                <a:latin typeface="+mn-lt"/>
                <a:ea typeface="標楷體" pitchFamily="65" charset="-120"/>
              </a:rPr>
              <a:t>Guskey</a:t>
            </a:r>
            <a:r>
              <a:rPr lang="zh-TW" altLang="en-US" sz="3500" b="1" u="sng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的教師專業成長的成效評估五層面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232603"/>
              </p:ext>
            </p:extLst>
          </p:nvPr>
        </p:nvGraphicFramePr>
        <p:xfrm>
          <a:off x="478581" y="1643444"/>
          <a:ext cx="11233249" cy="3940771"/>
        </p:xfrm>
        <a:graphic>
          <a:graphicData uri="http://schemas.openxmlformats.org/drawingml/2006/table">
            <a:tbl>
              <a:tblPr/>
              <a:tblGrid>
                <a:gridCol w="91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7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0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9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層次</a:t>
                      </a:r>
                      <a:endParaRPr kumimoji="0" 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評鑑內容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資料蒐集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方式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依據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應用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4.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使用</a:t>
                      </a: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新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知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參與者是否有效運用新知與技能？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問卷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結構性面談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(</a:t>
                      </a: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與參與者與其主管）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反省日誌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(</a:t>
                      </a: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口語表達或是寫作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)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參與者檔案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直接觀察法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錄影或錄音記錄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參與者對於新知與技能的運用程度與品質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記錄與改進課程內容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42" name="矩形 8"/>
          <p:cNvSpPr>
            <a:spLocks noChangeArrowheads="1"/>
          </p:cNvSpPr>
          <p:nvPr/>
        </p:nvSpPr>
        <p:spPr bwMode="auto">
          <a:xfrm>
            <a:off x="7463358" y="5590034"/>
            <a:ext cx="4248970" cy="39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2864" tIns="56432" rIns="112864" bIns="56432">
            <a:spAutoFit/>
          </a:bodyPr>
          <a:lstStyle/>
          <a:p>
            <a:r>
              <a:rPr lang="zh-TW" altLang="en-US" sz="1800" dirty="0"/>
              <a:t>資料來源：</a:t>
            </a:r>
            <a:r>
              <a:rPr lang="en-US" altLang="zh-TW" sz="1800" dirty="0" err="1"/>
              <a:t>Guskey</a:t>
            </a:r>
            <a:r>
              <a:rPr lang="en-US" altLang="zh-TW" sz="1800" dirty="0"/>
              <a:t> (2000)</a:t>
            </a:r>
            <a:r>
              <a:rPr lang="zh-TW" altLang="en-US" sz="1800" dirty="0"/>
              <a:t>、李俊湖</a:t>
            </a:r>
            <a:r>
              <a:rPr lang="en-US" altLang="zh-TW" sz="1800" dirty="0"/>
              <a:t>(2007)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76189" y="785996"/>
            <a:ext cx="10971372" cy="58274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500" b="1" u="sng" dirty="0" err="1">
                <a:solidFill>
                  <a:srgbClr val="FF0000"/>
                </a:solidFill>
                <a:latin typeface="+mn-lt"/>
                <a:ea typeface="標楷體" pitchFamily="65" charset="-120"/>
              </a:rPr>
              <a:t>Guskey</a:t>
            </a:r>
            <a:r>
              <a:rPr lang="zh-TW" altLang="en-US" sz="3500" b="1" u="sng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的教師專業成長的成效評估五層面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858636"/>
              </p:ext>
            </p:extLst>
          </p:nvPr>
        </p:nvGraphicFramePr>
        <p:xfrm>
          <a:off x="478581" y="1643445"/>
          <a:ext cx="11233249" cy="4140358"/>
        </p:xfrm>
        <a:graphic>
          <a:graphicData uri="http://schemas.openxmlformats.org/drawingml/2006/table">
            <a:tbl>
              <a:tblPr/>
              <a:tblGrid>
                <a:gridCol w="63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5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1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層次</a:t>
                      </a:r>
                      <a:endParaRPr kumimoji="0" 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評鑑內容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資料蒐集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方式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依據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應用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5.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學生的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學習結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果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學生學習受到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何</a:t>
                      </a: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影響？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是否影響學生學習表現或成就？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是否影響學生身體或情緒的健康發展？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學生是否成為更有自信的學習者？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學生出席率是否提高？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中輟生是否減少？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學生檔案紀錄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學校檔案紀錄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問卷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結構性面談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(</a:t>
                      </a: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與學生、家長、教師、或行政人員）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檔案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新細明體" pitchFamily="18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學生學習結果：包括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－認知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－情意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－技能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針對課程設計與實施進行全面性改善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展示對專業發展整體影響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767" name="矩形 8"/>
          <p:cNvSpPr>
            <a:spLocks noChangeArrowheads="1"/>
          </p:cNvSpPr>
          <p:nvPr/>
        </p:nvSpPr>
        <p:spPr bwMode="auto">
          <a:xfrm>
            <a:off x="7463358" y="5806058"/>
            <a:ext cx="4248970" cy="39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2864" tIns="56432" rIns="112864" bIns="56432">
            <a:spAutoFit/>
          </a:bodyPr>
          <a:lstStyle/>
          <a:p>
            <a:r>
              <a:rPr lang="zh-TW" altLang="en-US" sz="1800" dirty="0"/>
              <a:t>資料來源：</a:t>
            </a:r>
            <a:r>
              <a:rPr lang="en-US" altLang="zh-TW" sz="1800" dirty="0" err="1"/>
              <a:t>Guskey</a:t>
            </a:r>
            <a:r>
              <a:rPr lang="en-US" altLang="zh-TW" sz="1800" dirty="0"/>
              <a:t> (2000)</a:t>
            </a:r>
            <a:r>
              <a:rPr lang="zh-TW" altLang="en-US" sz="1800" dirty="0"/>
              <a:t>、李俊湖</a:t>
            </a:r>
            <a:r>
              <a:rPr lang="en-US" altLang="zh-TW" sz="1800" dirty="0"/>
              <a:t>(2007)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304773" y="411526"/>
            <a:ext cx="11463775" cy="6908778"/>
            <a:chOff x="2746" y="4017"/>
            <a:chExt cx="7514" cy="6352"/>
          </a:xfrm>
        </p:grpSpPr>
        <p:sp>
          <p:nvSpPr>
            <p:cNvPr id="49156" name="AutoShape 15"/>
            <p:cNvSpPr>
              <a:spLocks noChangeAspect="1" noChangeArrowheads="1" noTextEdit="1"/>
            </p:cNvSpPr>
            <p:nvPr/>
          </p:nvSpPr>
          <p:spPr bwMode="auto">
            <a:xfrm>
              <a:off x="3059" y="4209"/>
              <a:ext cx="7201" cy="6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157" name="AutoShape 14"/>
            <p:cNvSpPr>
              <a:spLocks noChangeArrowheads="1"/>
            </p:cNvSpPr>
            <p:nvPr/>
          </p:nvSpPr>
          <p:spPr bwMode="auto">
            <a:xfrm rot="5400000">
              <a:off x="3698" y="5267"/>
              <a:ext cx="5280" cy="3740"/>
            </a:xfrm>
            <a:prstGeom prst="curvedDownArrow">
              <a:avLst>
                <a:gd name="adj1" fmla="val 28327"/>
                <a:gd name="adj2" fmla="val 52078"/>
                <a:gd name="adj3" fmla="val 65810"/>
              </a:avLst>
            </a:prstGeom>
            <a:solidFill>
              <a:srgbClr val="FFC000">
                <a:alpha val="5607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/>
            <a:lstStyle/>
            <a:p>
              <a:endParaRPr lang="zh-TW" altLang="zh-TW"/>
            </a:p>
          </p:txBody>
        </p:sp>
        <p:sp>
          <p:nvSpPr>
            <p:cNvPr id="46093" name="AutoShape 13"/>
            <p:cNvSpPr>
              <a:spLocks noChangeArrowheads="1"/>
            </p:cNvSpPr>
            <p:nvPr/>
          </p:nvSpPr>
          <p:spPr bwMode="auto">
            <a:xfrm>
              <a:off x="2746" y="4017"/>
              <a:ext cx="1879" cy="4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3000" dirty="0">
                  <a:solidFill>
                    <a:srgbClr val="FF0000"/>
                  </a:solidFill>
                  <a:latin typeface="標楷體" pitchFamily="65" charset="-120"/>
                  <a:cs typeface="Times New Roman" pitchFamily="18" charset="0"/>
                </a:rPr>
                <a:t>1.</a:t>
              </a:r>
              <a:r>
                <a:rPr lang="zh-TW" altLang="en-US" sz="30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現況分析</a:t>
              </a:r>
              <a:endPara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92" name="AutoShape 12"/>
            <p:cNvSpPr>
              <a:spLocks noChangeArrowheads="1"/>
            </p:cNvSpPr>
            <p:nvPr/>
          </p:nvSpPr>
          <p:spPr bwMode="auto">
            <a:xfrm>
              <a:off x="4155" y="4338"/>
              <a:ext cx="1879" cy="479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3000" dirty="0">
                  <a:solidFill>
                    <a:srgbClr val="FF0000"/>
                  </a:solidFill>
                  <a:latin typeface="標楷體" pitchFamily="65" charset="-120"/>
                  <a:cs typeface="Times New Roman" pitchFamily="18" charset="0"/>
                </a:rPr>
                <a:t>2.</a:t>
              </a:r>
              <a:r>
                <a:rPr lang="zh-TW" altLang="en-US" sz="30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需求評估</a:t>
              </a:r>
              <a:endPara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91" name="AutoShape 11"/>
            <p:cNvSpPr>
              <a:spLocks noChangeArrowheads="1"/>
            </p:cNvSpPr>
            <p:nvPr/>
          </p:nvSpPr>
          <p:spPr bwMode="auto">
            <a:xfrm>
              <a:off x="5564" y="4817"/>
              <a:ext cx="2033" cy="4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3000" dirty="0">
                  <a:solidFill>
                    <a:srgbClr val="FF0000"/>
                  </a:solidFill>
                  <a:latin typeface="標楷體" pitchFamily="65" charset="-120"/>
                  <a:cs typeface="Times New Roman" pitchFamily="18" charset="0"/>
                </a:rPr>
                <a:t>3</a:t>
              </a:r>
              <a:r>
                <a:rPr lang="en-US" altLang="zh-TW" sz="3000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.</a:t>
              </a:r>
              <a:r>
                <a:rPr lang="zh-TW" altLang="en-US" sz="30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設定計畫目標</a:t>
              </a:r>
              <a:endPara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90" name="AutoShape 10"/>
            <p:cNvSpPr>
              <a:spLocks noChangeArrowheads="1"/>
            </p:cNvSpPr>
            <p:nvPr/>
          </p:nvSpPr>
          <p:spPr bwMode="auto">
            <a:xfrm>
              <a:off x="7129" y="5297"/>
              <a:ext cx="2035" cy="4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3000" dirty="0">
                  <a:solidFill>
                    <a:srgbClr val="FF0000"/>
                  </a:solidFill>
                  <a:latin typeface="標楷體" pitchFamily="65" charset="-120"/>
                  <a:cs typeface="Times New Roman" pitchFamily="18" charset="0"/>
                </a:rPr>
                <a:t>4.</a:t>
              </a:r>
              <a:r>
                <a:rPr lang="zh-TW" altLang="en-US" sz="30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設定預期成效</a:t>
              </a:r>
              <a:endPara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9" name="AutoShape 9"/>
            <p:cNvSpPr>
              <a:spLocks noChangeArrowheads="1"/>
            </p:cNvSpPr>
            <p:nvPr/>
          </p:nvSpPr>
          <p:spPr bwMode="auto">
            <a:xfrm>
              <a:off x="7754" y="5937"/>
              <a:ext cx="2036" cy="4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3000" dirty="0">
                  <a:solidFill>
                    <a:srgbClr val="FF0000"/>
                  </a:solidFill>
                  <a:latin typeface="標楷體" pitchFamily="65" charset="-120"/>
                  <a:cs typeface="Times New Roman" pitchFamily="18" charset="0"/>
                </a:rPr>
                <a:t>5.</a:t>
              </a:r>
              <a:r>
                <a:rPr lang="zh-TW" altLang="en-US" sz="30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設計實施課程</a:t>
              </a:r>
              <a:endPara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8" name="AutoShape 8"/>
            <p:cNvSpPr>
              <a:spLocks noChangeArrowheads="1"/>
            </p:cNvSpPr>
            <p:nvPr/>
          </p:nvSpPr>
          <p:spPr bwMode="auto">
            <a:xfrm>
              <a:off x="7911" y="6577"/>
              <a:ext cx="2035" cy="4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3000" dirty="0">
                  <a:solidFill>
                    <a:srgbClr val="FF0000"/>
                  </a:solidFill>
                  <a:latin typeface="標楷體" pitchFamily="65" charset="-120"/>
                  <a:cs typeface="Times New Roman" pitchFamily="18" charset="0"/>
                </a:rPr>
                <a:t>6.</a:t>
              </a:r>
              <a:r>
                <a:rPr lang="zh-TW" altLang="en-US" sz="30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規劃評估方法</a:t>
              </a:r>
              <a:endPara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7" name="AutoShape 7"/>
            <p:cNvSpPr>
              <a:spLocks noChangeArrowheads="1"/>
            </p:cNvSpPr>
            <p:nvPr/>
          </p:nvSpPr>
          <p:spPr bwMode="auto">
            <a:xfrm>
              <a:off x="7754" y="7217"/>
              <a:ext cx="2036" cy="4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3000" dirty="0">
                  <a:solidFill>
                    <a:srgbClr val="FF0000"/>
                  </a:solidFill>
                  <a:latin typeface="標楷體" pitchFamily="65" charset="-120"/>
                  <a:cs typeface="Times New Roman" pitchFamily="18" charset="0"/>
                </a:rPr>
                <a:t>7.</a:t>
              </a:r>
              <a:r>
                <a:rPr lang="zh-TW" altLang="en-US" sz="30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設計評估工具</a:t>
              </a:r>
              <a:endPara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6" name="AutoShape 6"/>
            <p:cNvSpPr>
              <a:spLocks noChangeArrowheads="1"/>
            </p:cNvSpPr>
            <p:nvPr/>
          </p:nvSpPr>
          <p:spPr bwMode="auto">
            <a:xfrm>
              <a:off x="6973" y="7857"/>
              <a:ext cx="2033" cy="4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3000" b="1" dirty="0">
                  <a:solidFill>
                    <a:srgbClr val="FF0000"/>
                  </a:solidFill>
                  <a:latin typeface="標楷體" pitchFamily="65" charset="-120"/>
                  <a:cs typeface="Times New Roman" pitchFamily="18" charset="0"/>
                </a:rPr>
                <a:t>8</a:t>
              </a:r>
              <a:r>
                <a:rPr lang="en-US" altLang="zh-TW" sz="30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.</a:t>
              </a:r>
              <a:r>
                <a:rPr lang="zh-TW" altLang="en-US" sz="30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進行評估實施</a:t>
              </a:r>
              <a:endPara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5" name="AutoShape 5"/>
            <p:cNvSpPr>
              <a:spLocks noChangeArrowheads="1"/>
            </p:cNvSpPr>
            <p:nvPr/>
          </p:nvSpPr>
          <p:spPr bwMode="auto">
            <a:xfrm>
              <a:off x="5252" y="8497"/>
              <a:ext cx="2032" cy="4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3000" b="1" dirty="0">
                  <a:solidFill>
                    <a:srgbClr val="FF0000"/>
                  </a:solidFill>
                  <a:latin typeface="標楷體" pitchFamily="65" charset="-120"/>
                  <a:cs typeface="Times New Roman" pitchFamily="18" charset="0"/>
                </a:rPr>
                <a:t>9.</a:t>
              </a:r>
              <a:r>
                <a:rPr lang="zh-TW" altLang="en-US" sz="30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提出報告回饋</a:t>
              </a:r>
              <a:endPara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4" name="AutoShape 4"/>
            <p:cNvSpPr>
              <a:spLocks noChangeArrowheads="1"/>
            </p:cNvSpPr>
            <p:nvPr/>
          </p:nvSpPr>
          <p:spPr bwMode="auto">
            <a:xfrm>
              <a:off x="3793" y="7697"/>
              <a:ext cx="675" cy="192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25400">
              <a:solidFill>
                <a:srgbClr val="00008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 eaLnBrk="0" hangingPunct="0">
                <a:defRPr/>
              </a:pPr>
              <a:r>
                <a:rPr lang="zh-TW" altLang="en-US" sz="3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後</a:t>
              </a:r>
              <a:endPara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endParaRPr>
            </a:p>
            <a:p>
              <a:pPr algn="ctr" eaLnBrk="0" hangingPunct="0">
                <a:defRPr/>
              </a:pPr>
              <a:r>
                <a:rPr lang="zh-TW" altLang="en-US" sz="3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續</a:t>
              </a:r>
              <a:endPara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endParaRPr>
            </a:p>
            <a:p>
              <a:pPr algn="ctr" eaLnBrk="0" hangingPunct="0">
                <a:defRPr/>
              </a:pPr>
              <a:r>
                <a:rPr lang="zh-TW" altLang="en-US" sz="3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計</a:t>
              </a:r>
              <a:endPara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endParaRPr>
            </a:p>
            <a:p>
              <a:pPr algn="ctr" eaLnBrk="0" hangingPunct="0">
                <a:defRPr/>
              </a:pPr>
              <a:r>
                <a:rPr lang="zh-TW" altLang="en-US" sz="3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畫</a:t>
              </a:r>
            </a:p>
          </p:txBody>
        </p:sp>
      </p:grpSp>
      <p:sp>
        <p:nvSpPr>
          <p:cNvPr id="49155" name="Text Box 22"/>
          <p:cNvSpPr txBox="1">
            <a:spLocks noChangeArrowheads="1"/>
          </p:cNvSpPr>
          <p:nvPr/>
        </p:nvSpPr>
        <p:spPr bwMode="auto">
          <a:xfrm>
            <a:off x="431745" y="2997896"/>
            <a:ext cx="6624304" cy="86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2864" tIns="56432" rIns="112864" bIns="56432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900" b="1" u="sng">
                <a:ea typeface="標楷體" pitchFamily="65" charset="-120"/>
              </a:rPr>
              <a:t>成效評估的執行架構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405458"/>
            <a:ext cx="10971372" cy="1080120"/>
          </a:xfrm>
        </p:spPr>
        <p:txBody>
          <a:bodyPr>
            <a:noAutofit/>
          </a:bodyPr>
          <a:lstStyle/>
          <a:p>
            <a:pPr>
              <a:lnSpc>
                <a:spcPts val="5800"/>
              </a:lnSpc>
            </a:pPr>
            <a:r>
              <a:rPr lang="zh-TW" altLang="en-US" sz="4800" dirty="0">
                <a:solidFill>
                  <a:srgbClr val="FF0000"/>
                </a:solidFill>
              </a:rPr>
              <a:t>深化成效評估計畫撰寫的</a:t>
            </a:r>
            <a:r>
              <a:rPr lang="en-US" altLang="zh-TW" sz="4800" dirty="0">
                <a:solidFill>
                  <a:srgbClr val="FF0000"/>
                </a:solidFill>
              </a:rPr>
              <a:t/>
            </a:r>
            <a:br>
              <a:rPr lang="en-US" altLang="zh-TW" sz="4800" dirty="0">
                <a:solidFill>
                  <a:srgbClr val="FF0000"/>
                </a:solidFill>
              </a:rPr>
            </a:br>
            <a:r>
              <a:rPr lang="zh-TW" altLang="en-US" sz="4800" dirty="0">
                <a:solidFill>
                  <a:srgbClr val="FF0000"/>
                </a:solidFill>
              </a:rPr>
              <a:t>四個核心要項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31317" y="1917278"/>
            <a:ext cx="5384099" cy="4527011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TW" altLang="en-US" sz="4400" dirty="0"/>
              <a:t>現況分析與需求評估</a:t>
            </a:r>
            <a:endParaRPr lang="en-US" altLang="zh-TW" sz="4400" dirty="0"/>
          </a:p>
          <a:p>
            <a:pPr>
              <a:buFont typeface="Wingdings" pitchFamily="2" charset="2"/>
              <a:buChar char="n"/>
            </a:pPr>
            <a:r>
              <a:rPr lang="zh-TW" altLang="en-US" sz="4400" dirty="0"/>
              <a:t>計畫目標</a:t>
            </a:r>
            <a:endParaRPr lang="en-US" altLang="zh-TW" sz="4400" dirty="0"/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5209" y="1917278"/>
            <a:ext cx="5384099" cy="4527011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TW" altLang="en-US" sz="4400" dirty="0"/>
              <a:t>預期效益</a:t>
            </a:r>
            <a:endParaRPr lang="en-US" altLang="zh-TW" sz="4400" dirty="0"/>
          </a:p>
          <a:p>
            <a:pPr>
              <a:buFont typeface="Wingdings" pitchFamily="2" charset="2"/>
              <a:buChar char="n"/>
            </a:pPr>
            <a:r>
              <a:rPr lang="zh-TW" altLang="en-US" sz="4400" dirty="0"/>
              <a:t>成效評估</a:t>
            </a:r>
          </a:p>
          <a:p>
            <a:pPr lvl="1" indent="-423241">
              <a:buFont typeface="Wingdings" pitchFamily="2" charset="2"/>
              <a:buChar char="p"/>
            </a:pPr>
            <a:r>
              <a:rPr lang="zh-TW" altLang="en-US" sz="3500" dirty="0"/>
              <a:t>規劃評估方式</a:t>
            </a:r>
            <a:endParaRPr lang="en-US" altLang="zh-TW" sz="3500" dirty="0"/>
          </a:p>
          <a:p>
            <a:pPr lvl="1" indent="-423241">
              <a:buFont typeface="Wingdings" pitchFamily="2" charset="2"/>
              <a:buChar char="p"/>
            </a:pPr>
            <a:r>
              <a:rPr lang="zh-TW" altLang="en-US" sz="3500" dirty="0"/>
              <a:t>設計評估工具</a:t>
            </a:r>
          </a:p>
          <a:p>
            <a:pPr>
              <a:buFont typeface="Wingdings" pitchFamily="2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44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8"/>
          <p:cNvSpPr>
            <a:spLocks noGrp="1"/>
          </p:cNvSpPr>
          <p:nvPr>
            <p:ph type="title"/>
          </p:nvPr>
        </p:nvSpPr>
        <p:spPr>
          <a:xfrm>
            <a:off x="1619043" y="643088"/>
            <a:ext cx="10188307" cy="1143265"/>
          </a:xfrm>
        </p:spPr>
        <p:txBody>
          <a:bodyPr/>
          <a:lstStyle/>
          <a:p>
            <a:pPr eaLnBrk="1" hangingPunct="1"/>
            <a:r>
              <a:rPr lang="zh-TW" altLang="en-US" sz="4400" b="1" u="sng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現況分析</a:t>
            </a:r>
            <a:endParaRPr lang="zh-TW" altLang="en-US" sz="4400" b="1" u="sng">
              <a:solidFill>
                <a:srgbClr val="0000CC"/>
              </a:solidFill>
            </a:endParaRPr>
          </a:p>
        </p:txBody>
      </p:sp>
      <p:sp>
        <p:nvSpPr>
          <p:cNvPr id="39939" name="內容版面配置區 2"/>
          <p:cNvSpPr>
            <a:spLocks noGrp="1"/>
          </p:cNvSpPr>
          <p:nvPr>
            <p:ph idx="1"/>
          </p:nvPr>
        </p:nvSpPr>
        <p:spPr>
          <a:xfrm>
            <a:off x="1428565" y="2143622"/>
            <a:ext cx="9997832" cy="3748956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針對</a:t>
            </a:r>
            <a:r>
              <a:rPr lang="zh-TW" altLang="en-US" u="sng" dirty="0">
                <a:latin typeface="標楷體" pitchFamily="65" charset="-120"/>
                <a:ea typeface="標楷體" pitchFamily="65" charset="-120"/>
              </a:rPr>
              <a:t>中央、地方或學校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現況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各項有關</a:t>
            </a:r>
            <a:r>
              <a:rPr lang="zh-TW" altLang="en-US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提升教學品質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的政策、環境與資源等因素條件，進行探討分析。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從學校課程發展經驗、老師的需求、課堂教學、及關心學生學習等面向來分析。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l"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8"/>
          <p:cNvSpPr>
            <a:spLocks noGrp="1"/>
          </p:cNvSpPr>
          <p:nvPr>
            <p:ph type="title"/>
          </p:nvPr>
        </p:nvSpPr>
        <p:spPr>
          <a:xfrm>
            <a:off x="1333295" y="500159"/>
            <a:ext cx="10152329" cy="1143265"/>
          </a:xfrm>
        </p:spPr>
        <p:txBody>
          <a:bodyPr/>
          <a:lstStyle/>
          <a:p>
            <a:pPr eaLnBrk="1" hangingPunct="1"/>
            <a:r>
              <a:rPr lang="zh-TW" altLang="en-US" sz="4400" b="1" u="sng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需求評估</a:t>
            </a:r>
            <a:endParaRPr lang="zh-TW" altLang="en-US" sz="4400" b="1" u="sng" dirty="0">
              <a:solidFill>
                <a:srgbClr val="0000CC"/>
              </a:solidFill>
            </a:endParaRPr>
          </a:p>
        </p:txBody>
      </p:sp>
      <p:sp>
        <p:nvSpPr>
          <p:cNvPr id="40963" name="內容版面配置區 6"/>
          <p:cNvSpPr>
            <a:spLocks noGrp="1"/>
          </p:cNvSpPr>
          <p:nvPr>
            <p:ph idx="1"/>
          </p:nvPr>
        </p:nvSpPr>
        <p:spPr>
          <a:xfrm>
            <a:off x="1238056" y="1714885"/>
            <a:ext cx="10571374" cy="3787065"/>
          </a:xfrm>
        </p:spPr>
        <p:txBody>
          <a:bodyPr>
            <a:normAutofit fontScale="85000" lnSpcReduction="20000"/>
          </a:bodyPr>
          <a:lstStyle/>
          <a:p>
            <a:pPr marL="423241" lvl="1" indent="-423241">
              <a:buFont typeface="Arial" pitchFamily="34" charset="0"/>
              <a:buChar char="•"/>
            </a:pP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依據現況分析的結果，進行需求評估</a:t>
            </a:r>
            <a:endParaRPr lang="en-US" altLang="zh-TW" sz="3900" dirty="0">
              <a:latin typeface="標楷體" pitchFamily="65" charset="-120"/>
              <a:ea typeface="標楷體" pitchFamily="65" charset="-120"/>
            </a:endParaRPr>
          </a:p>
          <a:p>
            <a:pPr marL="423241" lvl="1" indent="-423241">
              <a:spcBef>
                <a:spcPts val="1481"/>
              </a:spcBef>
              <a:buFont typeface="Arial" pitchFamily="34" charset="0"/>
              <a:buChar char="•"/>
            </a:pPr>
            <a:r>
              <a:rPr lang="zh-TW" altLang="en-US" sz="39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檢視並決定</a:t>
            </a:r>
            <a:endParaRPr lang="en-US" altLang="zh-TW" sz="3900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23241" lvl="1" indent="-423241">
              <a:buNone/>
            </a:pPr>
            <a:r>
              <a:rPr lang="en-US" altLang="zh-TW" sz="39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要達到</a:t>
            </a:r>
            <a:r>
              <a:rPr lang="zh-TW" altLang="en-US" sz="39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「提升教學品質」目標</a:t>
            </a:r>
            <a:endParaRPr lang="en-US" altLang="zh-TW" sz="39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23241" lvl="1" indent="-423241">
              <a:buNone/>
            </a:pP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  所</a:t>
            </a:r>
            <a:r>
              <a:rPr lang="zh-TW" altLang="en-US" sz="39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需加強、需調整、需精進的</a:t>
            </a:r>
            <a:endParaRPr lang="en-US" altLang="zh-TW" sz="3900" b="1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23241" lvl="1" indent="-423241">
              <a:buNone/>
            </a:pPr>
            <a:r>
              <a:rPr lang="en-US" altLang="zh-TW" sz="39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9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必要知能或作為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900" dirty="0">
              <a:latin typeface="標楷體" pitchFamily="65" charset="-120"/>
              <a:ea typeface="標楷體" pitchFamily="65" charset="-120"/>
            </a:endParaRPr>
          </a:p>
          <a:p>
            <a:pPr marL="564322" lvl="1" indent="-564322">
              <a:spcBef>
                <a:spcPts val="1481"/>
              </a:spcBef>
              <a:buFont typeface="Arial" pitchFamily="34" charset="0"/>
              <a:buChar char="•"/>
            </a:pP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考慮計畫執行的時間長短，找出</a:t>
            </a:r>
            <a:r>
              <a:rPr lang="zh-TW" altLang="en-US" sz="39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最迫切需要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增能的研習內容，擇定</a:t>
            </a:r>
            <a:r>
              <a:rPr lang="en-US" altLang="zh-TW" sz="39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1-2</a:t>
            </a:r>
            <a:r>
              <a:rPr lang="zh-TW" altLang="en-US" sz="39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個面向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來敘寫即可。</a:t>
            </a:r>
          </a:p>
          <a:p>
            <a:pPr eaLnBrk="1" hangingPunct="1"/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9"/>
          <p:cNvSpPr>
            <a:spLocks noGrp="1"/>
          </p:cNvSpPr>
          <p:nvPr>
            <p:ph type="title"/>
          </p:nvPr>
        </p:nvSpPr>
        <p:spPr>
          <a:xfrm>
            <a:off x="1047614" y="857449"/>
            <a:ext cx="9997832" cy="1143265"/>
          </a:xfrm>
        </p:spPr>
        <p:txBody>
          <a:bodyPr/>
          <a:lstStyle/>
          <a:p>
            <a:pPr eaLnBrk="1" hangingPunct="1"/>
            <a:r>
              <a:rPr lang="zh-TW" altLang="en-US" sz="4400" b="1" u="sng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設定計畫目標</a:t>
            </a:r>
            <a:endParaRPr lang="zh-TW" altLang="en-US" sz="4400" b="1" u="sng" dirty="0">
              <a:solidFill>
                <a:srgbClr val="0000CC"/>
              </a:solidFill>
            </a:endParaRPr>
          </a:p>
        </p:txBody>
      </p:sp>
      <p:sp>
        <p:nvSpPr>
          <p:cNvPr id="41987" name="內容版面配置區 2"/>
          <p:cNvSpPr>
            <a:spLocks noGrp="1"/>
          </p:cNvSpPr>
          <p:nvPr>
            <p:ph idx="1"/>
          </p:nvPr>
        </p:nvSpPr>
        <p:spPr>
          <a:xfrm>
            <a:off x="1142852" y="2286529"/>
            <a:ext cx="10482486" cy="346314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l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根據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需求評估的分析內容，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清楚描述參與者接受專業成長後</a:t>
            </a:r>
            <a:endParaRPr lang="en-US" altLang="zh-TW" u="sng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dirty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行為與態度應產生的轉變</a:t>
            </a:r>
            <a:r>
              <a:rPr lang="zh-TW" altLang="en-US" dirty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導出專業成長方案計畫的具體目標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zh-TW" altLang="en-US" u="sng" dirty="0" smtClean="0">
                <a:solidFill>
                  <a:srgbClr val="0070C0"/>
                </a:solidFill>
              </a:rPr>
              <a:t>目標撰寫原則</a:t>
            </a:r>
            <a:r>
              <a:rPr lang="zh-TW" altLang="en-US" dirty="0" smtClean="0"/>
              <a:t>：</a:t>
            </a:r>
            <a:r>
              <a:rPr lang="zh-TW" altLang="en-US" i="1" dirty="0" smtClean="0">
                <a:solidFill>
                  <a:srgbClr val="FF0000"/>
                </a:solidFill>
              </a:rPr>
              <a:t>操作型語句敘寫</a:t>
            </a:r>
            <a:r>
              <a:rPr lang="en-US" altLang="zh-TW" i="1" dirty="0" smtClean="0">
                <a:solidFill>
                  <a:srgbClr val="FF0000"/>
                </a:solidFill>
              </a:rPr>
              <a:t>~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i="1" dirty="0">
                <a:solidFill>
                  <a:srgbClr val="FF0000"/>
                </a:solidFill>
              </a:rPr>
              <a:t> </a:t>
            </a:r>
            <a:r>
              <a:rPr lang="en-US" altLang="zh-TW" i="1" dirty="0" smtClean="0">
                <a:solidFill>
                  <a:srgbClr val="FF0000"/>
                </a:solidFill>
              </a:rPr>
              <a:t>                </a:t>
            </a:r>
            <a:r>
              <a:rPr lang="zh-TW" altLang="en-US" i="1" dirty="0" smtClean="0">
                <a:solidFill>
                  <a:srgbClr val="FF0000"/>
                </a:solidFill>
              </a:rPr>
              <a:t>具體化、明確化、行為化</a:t>
            </a:r>
            <a:endParaRPr lang="zh-TW" alt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標題 8"/>
          <p:cNvSpPr>
            <a:spLocks noGrp="1"/>
          </p:cNvSpPr>
          <p:nvPr>
            <p:ph type="title"/>
          </p:nvPr>
        </p:nvSpPr>
        <p:spPr>
          <a:xfrm>
            <a:off x="857140" y="857449"/>
            <a:ext cx="10780896" cy="1143265"/>
          </a:xfrm>
        </p:spPr>
        <p:txBody>
          <a:bodyPr/>
          <a:lstStyle/>
          <a:p>
            <a:pPr eaLnBrk="1" hangingPunct="1"/>
            <a:r>
              <a:rPr lang="zh-TW" altLang="en-US" sz="4400" b="1" u="sng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設定預期成效</a:t>
            </a:r>
            <a:endParaRPr lang="zh-TW" altLang="en-US" sz="4400" b="1" u="sng">
              <a:solidFill>
                <a:srgbClr val="0000CC"/>
              </a:solidFill>
            </a:endParaRPr>
          </a:p>
        </p:txBody>
      </p:sp>
      <p:sp>
        <p:nvSpPr>
          <p:cNvPr id="43011" name="內容版面配置區 6"/>
          <p:cNvSpPr>
            <a:spLocks noGrp="1"/>
          </p:cNvSpPr>
          <p:nvPr>
            <p:ph idx="1"/>
          </p:nvPr>
        </p:nvSpPr>
        <p:spPr>
          <a:xfrm>
            <a:off x="1333327" y="2143623"/>
            <a:ext cx="10247566" cy="418244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依據計畫目標，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設定量化與質性的效益評估內涵，</a:t>
            </a:r>
            <a:endParaRPr lang="en-US" altLang="zh-TW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將預期達到的成果加以具體化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計畫目標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轉化為</a:t>
            </a:r>
            <a:r>
              <a:rPr lang="zh-TW" altLang="en-US" u="sng" dirty="0">
                <a:latin typeface="標楷體" pitchFamily="65" charset="-120"/>
                <a:ea typeface="標楷體" pitchFamily="65" charset="-120"/>
              </a:rPr>
              <a:t>清楚、可檢核的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預期成效， 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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以利設定適當有效的評估效標。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7"/>
          <p:cNvSpPr>
            <a:spLocks noGrp="1"/>
          </p:cNvSpPr>
          <p:nvPr>
            <p:ph type="title"/>
          </p:nvPr>
        </p:nvSpPr>
        <p:spPr>
          <a:xfrm>
            <a:off x="1047614" y="857450"/>
            <a:ext cx="9997832" cy="1000356"/>
          </a:xfrm>
        </p:spPr>
        <p:txBody>
          <a:bodyPr/>
          <a:lstStyle/>
          <a:p>
            <a:pPr eaLnBrk="1" hangingPunct="1"/>
            <a:r>
              <a:rPr lang="zh-TW" altLang="en-US" sz="4400" b="1" u="sng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設計實施課程</a:t>
            </a:r>
            <a:endParaRPr lang="zh-TW" altLang="en-US" sz="4400" b="1" u="sng">
              <a:solidFill>
                <a:srgbClr val="0000CC"/>
              </a:solidFill>
            </a:endParaRPr>
          </a:p>
        </p:txBody>
      </p:sp>
      <p:sp>
        <p:nvSpPr>
          <p:cNvPr id="44035" name="內容版面配置區 2"/>
          <p:cNvSpPr>
            <a:spLocks noGrp="1"/>
          </p:cNvSpPr>
          <p:nvPr>
            <p:ph idx="1"/>
          </p:nvPr>
        </p:nvSpPr>
        <p:spPr>
          <a:xfrm>
            <a:off x="952376" y="2072170"/>
            <a:ext cx="10387248" cy="4320587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依據所設定的計畫目標，規劃設計課程內容與實施方法。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課程宜以</a:t>
            </a:r>
            <a:r>
              <a:rPr lang="zh-TW" altLang="en-US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系統化課程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規劃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u="sng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工作坊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u="sng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系列實施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確實能有助評估成果的效度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732061" y="427660"/>
            <a:ext cx="1460475" cy="6003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TW" altLang="en-US" sz="9600" spc="5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課程大綱</a:t>
            </a:r>
            <a:endParaRPr lang="zh-CN" altLang="en-US" sz="9600" spc="5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382133" y="1630760"/>
            <a:ext cx="4321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1-</a:t>
            </a:r>
            <a:r>
              <a:rPr lang="en-US" altLang="zh-C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2.</a:t>
            </a:r>
            <a:r>
              <a:rPr lang="zh-TW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深化成效評估概念說明</a:t>
            </a:r>
            <a:r>
              <a:rPr lang="en-US" altLang="zh-TW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— </a:t>
            </a:r>
          </a:p>
          <a:p>
            <a:pPr defTabSz="914400"/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 </a:t>
            </a:r>
            <a:r>
              <a:rPr lang="en-US" altLang="zh-TW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      </a:t>
            </a:r>
            <a:r>
              <a:rPr lang="zh-TW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以 </a:t>
            </a:r>
            <a:r>
              <a:rPr lang="en-US" altLang="zh-TW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Guskey</a:t>
            </a:r>
            <a:r>
              <a:rPr lang="en-US" altLang="zh-TW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 </a:t>
            </a:r>
            <a:r>
              <a:rPr lang="zh-TW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觀點為例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思源黑体 Bold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23459" y="2432407"/>
            <a:ext cx="4286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1-3.</a:t>
            </a:r>
            <a:r>
              <a:rPr lang="zh-TW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深化成效評估計畫的編撰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思源黑体 Bold"/>
              <a:ea typeface="+mj-ea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15DE348E-B429-475A-811F-E31AC866CD60}"/>
              </a:ext>
            </a:extLst>
          </p:cNvPr>
          <p:cNvCxnSpPr/>
          <p:nvPr/>
        </p:nvCxnSpPr>
        <p:spPr>
          <a:xfrm>
            <a:off x="5346004" y="1396796"/>
            <a:ext cx="0" cy="44316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0"/>
          <p:cNvSpPr txBox="1"/>
          <p:nvPr/>
        </p:nvSpPr>
        <p:spPr>
          <a:xfrm>
            <a:off x="6382133" y="1168988"/>
            <a:ext cx="5134547" cy="461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</a:rPr>
              <a:t>1-1</a:t>
            </a:r>
            <a:r>
              <a:rPr lang="en-US" altLang="zh-C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</a:rPr>
              <a:t>.</a:t>
            </a:r>
            <a:r>
              <a:rPr lang="zh-TW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</a:rPr>
              <a:t>成效評估的定義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思源黑体 Bold"/>
              <a:ea typeface="+mj-ea"/>
            </a:endParaRPr>
          </a:p>
        </p:txBody>
      </p:sp>
      <p:sp>
        <p:nvSpPr>
          <p:cNvPr id="31" name="文本框 20">
            <a:extLst>
              <a:ext uri="{FF2B5EF4-FFF2-40B4-BE49-F238E27FC236}">
                <a16:creationId xmlns:a16="http://schemas.microsoft.com/office/drawing/2014/main" id="{52C81516-4906-4F65-975C-0BF0F05F300E}"/>
              </a:ext>
            </a:extLst>
          </p:cNvPr>
          <p:cNvSpPr txBox="1"/>
          <p:nvPr/>
        </p:nvSpPr>
        <p:spPr>
          <a:xfrm>
            <a:off x="6095205" y="717232"/>
            <a:ext cx="5134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TW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1</a:t>
            </a:r>
            <a:r>
              <a:rPr lang="en-US" altLang="zh-CN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.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</a:rPr>
              <a:t>如何編撰深化成效評估計畫</a:t>
            </a:r>
            <a:endParaRPr lang="zh-CN" altLang="en-US" sz="2800" dirty="0">
              <a:solidFill>
                <a:prstClr val="black">
                  <a:lumMod val="75000"/>
                  <a:lumOff val="25000"/>
                </a:prstClr>
              </a:solidFill>
              <a:ea typeface="Arial Unicode MS" panose="020B0604020202020204"/>
            </a:endParaRPr>
          </a:p>
        </p:txBody>
      </p:sp>
      <p:sp>
        <p:nvSpPr>
          <p:cNvPr id="41" name="文本框 20">
            <a:extLst>
              <a:ext uri="{FF2B5EF4-FFF2-40B4-BE49-F238E27FC236}">
                <a16:creationId xmlns:a16="http://schemas.microsoft.com/office/drawing/2014/main" id="{A6B891E2-09AF-4EB0-A9AB-EF096DB1EF43}"/>
              </a:ext>
            </a:extLst>
          </p:cNvPr>
          <p:cNvSpPr txBox="1"/>
          <p:nvPr/>
        </p:nvSpPr>
        <p:spPr>
          <a:xfrm>
            <a:off x="6124467" y="2979825"/>
            <a:ext cx="5134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TW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2</a:t>
            </a:r>
            <a:r>
              <a:rPr lang="en-US" altLang="zh-TW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.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計畫</a:t>
            </a: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的研修與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/>
                <a:cs typeface="Arial Unicode MS" panose="020B0604020202020204" pitchFamily="34" charset="-122"/>
              </a:rPr>
              <a:t>分享</a:t>
            </a:r>
            <a:endParaRPr lang="zh-TW" altLang="en-US" sz="2800" dirty="0">
              <a:solidFill>
                <a:prstClr val="black">
                  <a:lumMod val="75000"/>
                  <a:lumOff val="25000"/>
                </a:prstClr>
              </a:solidFill>
              <a:latin typeface="Arial Unicode MS" panose="020B0604020202020204" pitchFamily="34" charset="-122"/>
              <a:ea typeface="Arial Unicode MS" panose="020B0604020202020204"/>
              <a:cs typeface="Arial Unicode MS" panose="020B0604020202020204" pitchFamily="34" charset="-122"/>
            </a:endParaRPr>
          </a:p>
        </p:txBody>
      </p:sp>
      <p:sp>
        <p:nvSpPr>
          <p:cNvPr id="42" name="文本框 15">
            <a:extLst>
              <a:ext uri="{FF2B5EF4-FFF2-40B4-BE49-F238E27FC236}">
                <a16:creationId xmlns:a16="http://schemas.microsoft.com/office/drawing/2014/main" id="{934940E0-E1EA-443B-9544-6DB8D0D20BB7}"/>
              </a:ext>
            </a:extLst>
          </p:cNvPr>
          <p:cNvSpPr txBox="1"/>
          <p:nvPr/>
        </p:nvSpPr>
        <p:spPr>
          <a:xfrm>
            <a:off x="6258589" y="3351024"/>
            <a:ext cx="4070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TW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思源黑体 Bold"/>
              <a:ea typeface="+mj-ea"/>
            </a:endParaRPr>
          </a:p>
        </p:txBody>
      </p:sp>
      <p:sp>
        <p:nvSpPr>
          <p:cNvPr id="47" name="文本框 20">
            <a:extLst>
              <a:ext uri="{FF2B5EF4-FFF2-40B4-BE49-F238E27FC236}">
                <a16:creationId xmlns:a16="http://schemas.microsoft.com/office/drawing/2014/main" id="{9DD7C238-A8EB-45EB-88B8-DE967CBDEEDC}"/>
              </a:ext>
            </a:extLst>
          </p:cNvPr>
          <p:cNvSpPr txBox="1"/>
          <p:nvPr/>
        </p:nvSpPr>
        <p:spPr>
          <a:xfrm>
            <a:off x="6416240" y="3503045"/>
            <a:ext cx="464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Arial Unicode MS" panose="020B0604020202020204"/>
                <a:cs typeface="Arial Unicode MS" panose="020B0604020202020204" pitchFamily="34" charset="-122"/>
              </a:rPr>
              <a:t>2</a:t>
            </a:r>
            <a:r>
              <a:rPr lang="en-US" altLang="zh-TW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Arial Unicode MS" panose="020B0604020202020204"/>
                <a:cs typeface="Arial Unicode MS" panose="020B0604020202020204" pitchFamily="34" charset="-122"/>
              </a:rPr>
              <a:t>-1</a:t>
            </a:r>
            <a:r>
              <a:rPr lang="en-US" altLang="zh-CN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. </a:t>
            </a:r>
            <a:r>
              <a:rPr lang="zh-TW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案例說明與解析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思源黑体 Bold"/>
              <a:ea typeface="+mj-ea"/>
            </a:endParaRPr>
          </a:p>
        </p:txBody>
      </p:sp>
      <p:sp>
        <p:nvSpPr>
          <p:cNvPr id="48" name="文本框 20">
            <a:extLst>
              <a:ext uri="{FF2B5EF4-FFF2-40B4-BE49-F238E27FC236}">
                <a16:creationId xmlns:a16="http://schemas.microsoft.com/office/drawing/2014/main" id="{900C3C1D-009E-4447-9768-5BF3C34AD6C8}"/>
              </a:ext>
            </a:extLst>
          </p:cNvPr>
          <p:cNvSpPr txBox="1"/>
          <p:nvPr/>
        </p:nvSpPr>
        <p:spPr>
          <a:xfrm>
            <a:off x="6404711" y="4061777"/>
            <a:ext cx="4769460" cy="461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TW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Arial Unicode MS" panose="020B0604020202020204"/>
                <a:cs typeface="Arial Unicode MS" panose="020B0604020202020204" pitchFamily="34" charset="-122"/>
              </a:rPr>
              <a:t>2-2</a:t>
            </a:r>
            <a:r>
              <a:rPr lang="en-US" altLang="zh-CN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.</a:t>
            </a:r>
            <a:r>
              <a:rPr lang="zh-TW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黑体 Bold"/>
                <a:ea typeface="+mj-ea"/>
                <a:cs typeface="Arial Unicode MS" panose="020B0604020202020204" pitchFamily="34" charset="-122"/>
              </a:rPr>
              <a:t>各縣市計畫的研修與分享</a:t>
            </a:r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思源黑体 Bold"/>
              <a:ea typeface="+mj-ea"/>
            </a:endParaRPr>
          </a:p>
        </p:txBody>
      </p:sp>
      <p:grpSp>
        <p:nvGrpSpPr>
          <p:cNvPr id="57" name="群組 56"/>
          <p:cNvGrpSpPr/>
          <p:nvPr/>
        </p:nvGrpSpPr>
        <p:grpSpPr>
          <a:xfrm>
            <a:off x="-6095" y="-11747"/>
            <a:ext cx="5430122" cy="834491"/>
            <a:chOff x="-6096" y="-11744"/>
            <a:chExt cx="5430829" cy="834298"/>
          </a:xfrm>
        </p:grpSpPr>
        <p:sp>
          <p:nvSpPr>
            <p:cNvPr id="58" name="三角形 3">
              <a:extLst>
                <a:ext uri="{FF2B5EF4-FFF2-40B4-BE49-F238E27FC236}">
                  <a16:creationId xmlns:a16="http://schemas.microsoft.com/office/drawing/2014/main" id="{1BA90B60-76B8-3F4B-BBAF-2AFCCAFD2959}"/>
                </a:ext>
              </a:extLst>
            </p:cNvPr>
            <p:cNvSpPr/>
            <p:nvPr/>
          </p:nvSpPr>
          <p:spPr>
            <a:xfrm>
              <a:off x="-6096" y="-11744"/>
              <a:ext cx="5430829" cy="834297"/>
            </a:xfrm>
            <a:custGeom>
              <a:avLst/>
              <a:gdLst>
                <a:gd name="connsiteX0" fmla="*/ 0 w 3938016"/>
                <a:gd name="connsiteY0" fmla="*/ 902208 h 902208"/>
                <a:gd name="connsiteX1" fmla="*/ 1969008 w 3938016"/>
                <a:gd name="connsiteY1" fmla="*/ 0 h 902208"/>
                <a:gd name="connsiteX2" fmla="*/ 3938016 w 3938016"/>
                <a:gd name="connsiteY2" fmla="*/ 902208 h 902208"/>
                <a:gd name="connsiteX3" fmla="*/ 0 w 3938016"/>
                <a:gd name="connsiteY3" fmla="*/ 902208 h 902208"/>
                <a:gd name="connsiteX0" fmla="*/ 6096 w 3944112"/>
                <a:gd name="connsiteY0" fmla="*/ 914400 h 914400"/>
                <a:gd name="connsiteX1" fmla="*/ 0 w 3944112"/>
                <a:gd name="connsiteY1" fmla="*/ 0 h 914400"/>
                <a:gd name="connsiteX2" fmla="*/ 3944112 w 3944112"/>
                <a:gd name="connsiteY2" fmla="*/ 914400 h 914400"/>
                <a:gd name="connsiteX3" fmla="*/ 6096 w 3944112"/>
                <a:gd name="connsiteY3" fmla="*/ 914400 h 914400"/>
                <a:gd name="connsiteX0" fmla="*/ 6096 w 5431536"/>
                <a:gd name="connsiteY0" fmla="*/ 914400 h 914400"/>
                <a:gd name="connsiteX1" fmla="*/ 0 w 5431536"/>
                <a:gd name="connsiteY1" fmla="*/ 0 h 914400"/>
                <a:gd name="connsiteX2" fmla="*/ 5431536 w 5431536"/>
                <a:gd name="connsiteY2" fmla="*/ 12192 h 914400"/>
                <a:gd name="connsiteX3" fmla="*/ 6096 w 5431536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31536" h="914400">
                  <a:moveTo>
                    <a:pt x="6096" y="914400"/>
                  </a:moveTo>
                  <a:lnTo>
                    <a:pt x="0" y="0"/>
                  </a:lnTo>
                  <a:lnTo>
                    <a:pt x="5431536" y="12192"/>
                  </a:lnTo>
                  <a:lnTo>
                    <a:pt x="6096" y="914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96943" hangingPunct="0">
                <a:defRPr/>
              </a:pPr>
              <a:endParaRPr kumimoji="1" lang="zh-TW" altLang="en-US" sz="1443" b="1" kern="0">
                <a:solidFill>
                  <a:prstClr val="white"/>
                </a:solidFill>
                <a:ea typeface="新細明體" panose="02020500000000000000" pitchFamily="18" charset="-120"/>
                <a:sym typeface="Calibri"/>
              </a:endParaRPr>
            </a:p>
          </p:txBody>
        </p:sp>
        <p:sp>
          <p:nvSpPr>
            <p:cNvPr id="59" name="Oval 14">
              <a:extLst>
                <a:ext uri="{FF2B5EF4-FFF2-40B4-BE49-F238E27FC236}">
                  <a16:creationId xmlns:a16="http://schemas.microsoft.com/office/drawing/2014/main" id="{95175E8E-E906-5C4C-8F74-94EC4ACF7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396943" hangingPunct="0">
                <a:defRPr/>
              </a:pPr>
              <a:endParaRPr lang="th-TH" sz="1677" b="1" kern="0">
                <a:solidFill>
                  <a:srgbClr val="252D30"/>
                </a:solidFill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766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8"/>
          <p:cNvSpPr>
            <a:spLocks noGrp="1"/>
          </p:cNvSpPr>
          <p:nvPr>
            <p:ph type="title"/>
          </p:nvPr>
        </p:nvSpPr>
        <p:spPr>
          <a:xfrm>
            <a:off x="952341" y="428704"/>
            <a:ext cx="10628516" cy="1295700"/>
          </a:xfrm>
        </p:spPr>
        <p:txBody>
          <a:bodyPr/>
          <a:lstStyle/>
          <a:p>
            <a:pPr eaLnBrk="1" hangingPunct="1"/>
            <a:r>
              <a:rPr lang="zh-TW" altLang="en-US" sz="4400" b="1" u="sng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規劃評估方式</a:t>
            </a:r>
            <a:endParaRPr lang="zh-TW" altLang="en-US" sz="4400" b="1" u="sng" dirty="0">
              <a:solidFill>
                <a:srgbClr val="0000CC"/>
              </a:solidFill>
            </a:endParaRPr>
          </a:p>
        </p:txBody>
      </p:sp>
      <p:sp>
        <p:nvSpPr>
          <p:cNvPr id="45059" name="內容版面配置區 2"/>
          <p:cNvSpPr>
            <a:spLocks noGrp="1"/>
          </p:cNvSpPr>
          <p:nvPr>
            <p:ph idx="1"/>
          </p:nvPr>
        </p:nvSpPr>
        <p:spPr>
          <a:xfrm>
            <a:off x="857139" y="1786342"/>
            <a:ext cx="10387248" cy="474932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依據計畫目標與課程規劃，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決定評估所需資料，設定適當的蒐集資料方式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即</a:t>
            </a: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評估方式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sz="15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可運用觀察、訪談、問卷調查、測驗等工具蒐集資料。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2962"/>
              </a:spcBef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設計時可考量多元方式、觀察長期改變事項、及採前後測或對照組等進行。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sz="35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8"/>
          <p:cNvSpPr>
            <a:spLocks noGrp="1"/>
          </p:cNvSpPr>
          <p:nvPr>
            <p:ph type="title"/>
          </p:nvPr>
        </p:nvSpPr>
        <p:spPr>
          <a:xfrm>
            <a:off x="1142851" y="1071812"/>
            <a:ext cx="10361851" cy="914611"/>
          </a:xfrm>
        </p:spPr>
        <p:txBody>
          <a:bodyPr/>
          <a:lstStyle/>
          <a:p>
            <a:pPr eaLnBrk="1" hangingPunct="1"/>
            <a:r>
              <a:rPr lang="zh-TW" altLang="en-US" sz="4400" b="1" u="sng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設計評估工具</a:t>
            </a:r>
            <a:endParaRPr lang="zh-TW" altLang="en-US" sz="4400" b="1" u="sng">
              <a:solidFill>
                <a:srgbClr val="0000CC"/>
              </a:solidFill>
            </a:endParaRPr>
          </a:p>
        </p:txBody>
      </p:sp>
      <p:sp>
        <p:nvSpPr>
          <p:cNvPr id="46083" name="內容版面配置區 6"/>
          <p:cNvSpPr>
            <a:spLocks noGrp="1"/>
          </p:cNvSpPr>
          <p:nvPr>
            <p:ph idx="1"/>
          </p:nvPr>
        </p:nvSpPr>
        <p:spPr>
          <a:xfrm>
            <a:off x="952378" y="2143623"/>
            <a:ext cx="10285661" cy="4249133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設計評估指標及發展具體評估工具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15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如問卷、調查表、訪談題綱、觀察紀錄等。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8"/>
          <p:cNvSpPr>
            <a:spLocks noGrp="1"/>
          </p:cNvSpPr>
          <p:nvPr>
            <p:ph type="title"/>
          </p:nvPr>
        </p:nvSpPr>
        <p:spPr>
          <a:xfrm>
            <a:off x="857141" y="1000357"/>
            <a:ext cx="10723753" cy="1143265"/>
          </a:xfrm>
        </p:spPr>
        <p:txBody>
          <a:bodyPr/>
          <a:lstStyle/>
          <a:p>
            <a:pPr eaLnBrk="1" hangingPunct="1"/>
            <a:r>
              <a:rPr lang="zh-TW" altLang="en-US" sz="4400" b="1" u="sng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實施成效評估</a:t>
            </a:r>
            <a:endParaRPr lang="zh-TW" altLang="en-US" sz="4400" b="1" u="sng">
              <a:solidFill>
                <a:srgbClr val="0000CC"/>
              </a:solidFill>
            </a:endParaRPr>
          </a:p>
        </p:txBody>
      </p:sp>
      <p:sp>
        <p:nvSpPr>
          <p:cNvPr id="47107" name="內容版面配置區 2"/>
          <p:cNvSpPr>
            <a:spLocks noGrp="1"/>
          </p:cNvSpPr>
          <p:nvPr>
            <p:ph idx="1"/>
          </p:nvPr>
        </p:nvSpPr>
        <p:spPr>
          <a:xfrm>
            <a:off x="1047617" y="2286529"/>
            <a:ext cx="10292009" cy="3944263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專業成長後，運用評估工具實施。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15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運用工具，檢核教師返校應用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情形</a:t>
            </a:r>
            <a:r>
              <a:rPr lang="zh-TW" altLang="en-US" dirty="0"/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sz="15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顯現落實專業實踐的計畫核心成效，以達提升教學品質的核心目標。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8"/>
          <p:cNvSpPr>
            <a:spLocks noGrp="1"/>
          </p:cNvSpPr>
          <p:nvPr>
            <p:ph type="title"/>
          </p:nvPr>
        </p:nvSpPr>
        <p:spPr>
          <a:xfrm>
            <a:off x="857139" y="1143266"/>
            <a:ext cx="9997832" cy="1143265"/>
          </a:xfrm>
        </p:spPr>
        <p:txBody>
          <a:bodyPr/>
          <a:lstStyle/>
          <a:p>
            <a:pPr eaLnBrk="1" hangingPunct="1"/>
            <a:r>
              <a:rPr lang="zh-TW" altLang="en-US" sz="4400" b="1" u="sng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提出報告回饋</a:t>
            </a:r>
            <a:endParaRPr lang="zh-TW" altLang="en-US" sz="4400" b="1" u="sng">
              <a:solidFill>
                <a:srgbClr val="0000CC"/>
              </a:solidFill>
            </a:endParaRPr>
          </a:p>
        </p:txBody>
      </p:sp>
      <p:sp>
        <p:nvSpPr>
          <p:cNvPr id="48131" name="內容版面配置區 6"/>
          <p:cNvSpPr>
            <a:spLocks noGrp="1"/>
          </p:cNvSpPr>
          <p:nvPr>
            <p:ph idx="1"/>
          </p:nvPr>
        </p:nvSpPr>
        <p:spPr>
          <a:xfrm>
            <a:off x="761902" y="2429440"/>
            <a:ext cx="10952325" cy="3820409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蒐集實施的成效評估資料，進行整合分析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sz="15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提出報告並提供建議，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後續計畫擬定或調整的參考</a:t>
            </a:r>
            <a:r>
              <a:rPr lang="zh-TW" altLang="en-US" dirty="0"/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478583" y="2130919"/>
            <a:ext cx="11233248" cy="1470366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zh-TW" altLang="en-US" sz="4900" dirty="0">
                <a:solidFill>
                  <a:schemeClr val="bg1"/>
                </a:solidFill>
                <a:ea typeface="超研澤特圓" pitchFamily="49" charset="-120"/>
              </a:rPr>
              <a:t>實施成效評估應掌握的重點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428705"/>
            <a:ext cx="12190413" cy="86856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658376" algn="l"/>
            <a:r>
              <a:rPr lang="zh-TW" altLang="en-US" sz="49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檢視</a:t>
            </a:r>
            <a:r>
              <a:rPr lang="en-US" altLang="zh-TW" sz="49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49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計畫發展模式的階段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57102" y="1786352"/>
            <a:ext cx="10666686" cy="452701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(1) 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探討現況分析</a:t>
            </a:r>
            <a:endParaRPr lang="en-US" altLang="zh-TW" b="1" dirty="0">
              <a:solidFill>
                <a:schemeClr val="tx1">
                  <a:lumMod val="50000"/>
                  <a:lumOff val="50000"/>
                </a:schemeClr>
              </a:solidFill>
              <a:latin typeface="標楷體" pitchFamily="65" charset="-120"/>
              <a:ea typeface="超研澤細黑" pitchFamily="49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(2) 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進行需求評估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(3) 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計畫目標設定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(4) 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預期效益設定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(5) 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發展策略與實施課程</a:t>
            </a:r>
          </a:p>
          <a:p>
            <a:pPr>
              <a:lnSpc>
                <a:spcPct val="90000"/>
              </a:lnSpc>
            </a:pP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(6) 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超研澤細黑" pitchFamily="49" charset="-120"/>
              </a:rPr>
              <a:t>規劃評估方式</a:t>
            </a:r>
            <a:r>
              <a:rPr lang="en-US" altLang="zh-TW" dirty="0">
                <a:latin typeface="標楷體" pitchFamily="65" charset="-120"/>
                <a:ea typeface="超研澤細黑" pitchFamily="49" charset="-120"/>
              </a:rPr>
              <a:t>--------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以上已完成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>
              <a:latin typeface="標楷體" pitchFamily="65" charset="-120"/>
              <a:ea typeface="超研澤細黑" pitchFamily="49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標楷體" pitchFamily="65" charset="-120"/>
                <a:ea typeface="超研澤特圓" pitchFamily="49" charset="-120"/>
              </a:rPr>
              <a:t>(7) </a:t>
            </a:r>
            <a:r>
              <a:rPr lang="zh-TW" altLang="en-US" dirty="0">
                <a:latin typeface="標楷體" pitchFamily="65" charset="-120"/>
                <a:ea typeface="超研澤特圓" pitchFamily="49" charset="-120"/>
              </a:rPr>
              <a:t>設計評估工具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標楷體" pitchFamily="65" charset="-120"/>
                <a:ea typeface="超研澤特圓" pitchFamily="49" charset="-120"/>
              </a:rPr>
              <a:t>(8) </a:t>
            </a:r>
            <a:r>
              <a:rPr lang="zh-TW" altLang="en-US" dirty="0">
                <a:latin typeface="標楷體" pitchFamily="65" charset="-120"/>
                <a:ea typeface="超研澤特圓" pitchFamily="49" charset="-120"/>
              </a:rPr>
              <a:t>實施成效評估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latin typeface="標楷體" pitchFamily="65" charset="-120"/>
                <a:ea typeface="超研澤特圓" pitchFamily="49" charset="-120"/>
              </a:rPr>
              <a:t>(9) </a:t>
            </a:r>
            <a:r>
              <a:rPr lang="zh-TW" altLang="en-US" dirty="0">
                <a:latin typeface="標楷體" pitchFamily="65" charset="-120"/>
                <a:ea typeface="超研澤特圓" pitchFamily="49" charset="-120"/>
              </a:rPr>
              <a:t>提出報告與回饋</a:t>
            </a:r>
          </a:p>
        </p:txBody>
      </p:sp>
      <p:sp>
        <p:nvSpPr>
          <p:cNvPr id="23556" name="日期版面配置區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112864" tIns="56432" rIns="112864" bIns="56432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zh-TW" altLang="en-US" smtClean="0"/>
              <a:t>計畫撰寫的二面向</a:t>
            </a:r>
            <a:endParaRPr lang="en-US" altLang="zh-TW" smtClean="0"/>
          </a:p>
        </p:txBody>
      </p:sp>
      <p:sp>
        <p:nvSpPr>
          <p:cNvPr id="2355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112864" tIns="56432" rIns="112864" bIns="56432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307FAAE-833D-4751-A970-8D2FC315F2E2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" y="2130919"/>
            <a:ext cx="12190413" cy="1470366"/>
          </a:xfrm>
          <a:solidFill>
            <a:srgbClr val="FFFF00"/>
          </a:solidFill>
        </p:spPr>
        <p:txBody>
          <a:bodyPr/>
          <a:lstStyle/>
          <a:p>
            <a:r>
              <a:rPr lang="zh-TW" altLang="en-US" dirty="0" smtClean="0">
                <a:ea typeface="超研澤特圓" pitchFamily="49" charset="-120"/>
              </a:rPr>
              <a:t>重新檢視計畫</a:t>
            </a:r>
            <a:endParaRPr lang="zh-TW" altLang="en-US" dirty="0">
              <a:ea typeface="超研澤特圓" pitchFamily="49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828562" y="4222065"/>
            <a:ext cx="8533289" cy="1079937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超研澤粗圓" pitchFamily="49" charset="-120"/>
              </a:rPr>
              <a:t>實施成效評估的第一步</a:t>
            </a:r>
            <a:endParaRPr lang="en-US" altLang="zh-TW" dirty="0" smtClean="0">
              <a:solidFill>
                <a:srgbClr val="FF0000"/>
              </a:solidFill>
              <a:ea typeface="超研澤粗圓" pitchFamily="49" charset="-120"/>
            </a:endParaRPr>
          </a:p>
          <a:p>
            <a:endParaRPr lang="en-US" altLang="zh-TW" sz="2500" dirty="0">
              <a:solidFill>
                <a:srgbClr val="FF0000"/>
              </a:solidFill>
              <a:ea typeface="超研澤粗圓" pitchFamily="49" charset="-120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記住：好的開始是成功的一半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>
          <a:xfrm>
            <a:off x="838622" y="549474"/>
            <a:ext cx="1238088" cy="5430507"/>
          </a:xfrm>
          <a:ln>
            <a:solidFill>
              <a:schemeClr val="accent1"/>
            </a:solidFill>
          </a:ln>
        </p:spPr>
        <p:txBody>
          <a:bodyPr vert="eaVert" anchor="ctr"/>
          <a:lstStyle/>
          <a:p>
            <a:pPr algn="ctr" eaLnBrk="1" hangingPunct="1"/>
            <a:r>
              <a:rPr lang="zh-TW" altLang="en-US" sz="39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重新檢視計畫內容</a:t>
            </a:r>
          </a:p>
        </p:txBody>
      </p:sp>
      <p:sp>
        <p:nvSpPr>
          <p:cNvPr id="51203" name="內容版面配置區 2"/>
          <p:cNvSpPr>
            <a:spLocks noGrp="1"/>
          </p:cNvSpPr>
          <p:nvPr>
            <p:ph idx="1"/>
          </p:nvPr>
        </p:nvSpPr>
        <p:spPr>
          <a:xfrm>
            <a:off x="2062758" y="549474"/>
            <a:ext cx="9676140" cy="5430507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2962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現況分析及需求評估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設定目標及預期成效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研擬解決策略及規畫方案課程</a:t>
            </a:r>
            <a:endParaRPr lang="en-US" altLang="zh-TW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設計評估方式及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工具</a:t>
            </a:r>
            <a:endParaRPr lang="en-US" altLang="zh-TW" sz="2500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超研澤超圓" pitchFamily="49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超研澤超圓" pitchFamily="49" charset="-120"/>
                <a:sym typeface="Wingdings" pitchFamily="2" charset="2"/>
              </a:rPr>
              <a:t>層層</a:t>
            </a: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超研澤超圓" pitchFamily="49" charset="-120"/>
                <a:sym typeface="Wingdings" pitchFamily="2" charset="2"/>
              </a:rPr>
              <a:t>相連，關聯緊扣，邏輯因果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" y="1643432"/>
            <a:ext cx="12190413" cy="2286546"/>
          </a:xfrm>
          <a:solidFill>
            <a:srgbClr val="008000"/>
          </a:solidFill>
        </p:spPr>
        <p:txBody>
          <a:bodyPr>
            <a:normAutofit/>
          </a:bodyPr>
          <a:lstStyle/>
          <a:p>
            <a:pPr marL="893510" algn="l"/>
            <a:r>
              <a:rPr lang="zh-TW" altLang="en-US" sz="4400" dirty="0">
                <a:solidFill>
                  <a:schemeClr val="bg1"/>
                </a:solidFill>
                <a:ea typeface="超研澤粗圓" pitchFamily="49" charset="-120"/>
              </a:rPr>
              <a:t>重新檢視</a:t>
            </a:r>
            <a:r>
              <a:rPr lang="en-US" altLang="zh-TW" sz="4400" dirty="0">
                <a:solidFill>
                  <a:schemeClr val="bg1"/>
                </a:solidFill>
                <a:ea typeface="超研澤粗圓" pitchFamily="49" charset="-120"/>
              </a:rPr>
              <a:t>---</a:t>
            </a:r>
            <a:br>
              <a:rPr lang="en-US" altLang="zh-TW" sz="4400" dirty="0">
                <a:solidFill>
                  <a:schemeClr val="bg1"/>
                </a:solidFill>
                <a:ea typeface="超研澤粗圓" pitchFamily="49" charset="-120"/>
              </a:rPr>
            </a:br>
            <a:r>
              <a:rPr lang="en-US" altLang="zh-TW" sz="4400" dirty="0">
                <a:solidFill>
                  <a:schemeClr val="bg1"/>
                </a:solidFill>
                <a:ea typeface="超研澤粗圓" pitchFamily="49" charset="-120"/>
              </a:rPr>
              <a:t>          </a:t>
            </a:r>
            <a:r>
              <a:rPr lang="zh-TW" altLang="en-US" sz="4400" dirty="0">
                <a:solidFill>
                  <a:srgbClr val="FFFF00"/>
                </a:solidFill>
                <a:ea typeface="超研澤粗圓" pitchFamily="49" charset="-120"/>
              </a:rPr>
              <a:t>計畫目標</a:t>
            </a:r>
            <a:r>
              <a:rPr lang="zh-TW" altLang="en-US" sz="4400" dirty="0">
                <a:solidFill>
                  <a:schemeClr val="bg1"/>
                </a:solidFill>
                <a:ea typeface="超研澤粗圓" pitchFamily="49" charset="-120"/>
              </a:rPr>
              <a:t>與</a:t>
            </a:r>
            <a:r>
              <a:rPr lang="zh-TW" altLang="en-US" sz="4400" dirty="0">
                <a:solidFill>
                  <a:srgbClr val="FFFF00"/>
                </a:solidFill>
                <a:ea typeface="超研澤粗圓" pitchFamily="49" charset="-120"/>
              </a:rPr>
              <a:t>預期成效</a:t>
            </a:r>
            <a:r>
              <a:rPr lang="zh-TW" altLang="en-US" sz="4400" dirty="0">
                <a:solidFill>
                  <a:schemeClr val="bg1"/>
                </a:solidFill>
                <a:ea typeface="超研澤粗圓" pitchFamily="49" charset="-120"/>
              </a:rPr>
              <a:t>之可行性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 txBox="1">
            <a:spLocks noGrp="1"/>
          </p:cNvSpPr>
          <p:nvPr/>
        </p:nvSpPr>
        <p:spPr bwMode="auto">
          <a:xfrm>
            <a:off x="8783023" y="6167278"/>
            <a:ext cx="2641256" cy="47636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2864" tIns="56432" rIns="112864" bIns="56432"/>
          <a:lstStyle/>
          <a:p>
            <a:pPr algn="r">
              <a:defRPr/>
            </a:pPr>
            <a:fld id="{F756576C-D70B-46F3-8A5F-AC61D6CC5F16}" type="slidenum">
              <a:rPr lang="en-US" altLang="zh-TW" sz="1500">
                <a:latin typeface="Verdana" pitchFamily="34" charset="0"/>
              </a:rPr>
              <a:pPr algn="r">
                <a:defRPr/>
              </a:pPr>
              <a:t>29</a:t>
            </a:fld>
            <a:endParaRPr lang="en-US" altLang="zh-TW" sz="1500">
              <a:latin typeface="Verdana" pitchFamily="34" charset="0"/>
            </a:endParaRP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2" y="643067"/>
            <a:ext cx="12190413" cy="10003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en-US" sz="4400" b="1" u="sng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成效評估的重點</a:t>
            </a:r>
            <a:endParaRPr lang="zh-TW" altLang="en-US" sz="4400" u="sng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57104" y="2000705"/>
            <a:ext cx="10723791" cy="4126878"/>
          </a:xfrm>
        </p:spPr>
        <p:txBody>
          <a:bodyPr>
            <a:normAutofit/>
          </a:bodyPr>
          <a:lstStyle/>
          <a:p>
            <a:pPr>
              <a:spcBef>
                <a:spcPts val="2962"/>
              </a:spcBef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焦點在結果上，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是否產生預期的效果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741"/>
              </a:spcBef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即，計畫完成後應達成的結果，並確認計畫目標達成的程度。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2962"/>
              </a:spcBef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目標是</a:t>
            </a: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基於期望的效果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，非設計的活動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2962"/>
              </a:spcBef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焦點在實施對象的改變上</a:t>
            </a:r>
          </a:p>
        </p:txBody>
      </p:sp>
      <p:sp>
        <p:nvSpPr>
          <p:cNvPr id="5" name="標題 4"/>
          <p:cNvSpPr txBox="1">
            <a:spLocks/>
          </p:cNvSpPr>
          <p:nvPr/>
        </p:nvSpPr>
        <p:spPr bwMode="auto">
          <a:xfrm>
            <a:off x="857141" y="1000356"/>
            <a:ext cx="8704716" cy="85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2864" tIns="56432" rIns="112864" bIns="56432" anchor="b">
            <a:normAutofit fontScale="97500"/>
          </a:bodyPr>
          <a:lstStyle/>
          <a:p>
            <a:pPr eaLnBrk="0" hangingPunct="0">
              <a:defRPr/>
            </a:pPr>
            <a:endParaRPr lang="zh-TW" altLang="en-US" sz="4400" b="1" kern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-19313" y="-11746"/>
            <a:ext cx="12209727" cy="2932558"/>
            <a:chOff x="-19317" y="-11745"/>
            <a:chExt cx="12211317" cy="2931879"/>
          </a:xfrm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7C0EE95E-1825-DB43-B5F9-8F5B24767181}"/>
                </a:ext>
              </a:extLst>
            </p:cNvPr>
            <p:cNvGrpSpPr/>
            <p:nvPr/>
          </p:nvGrpSpPr>
          <p:grpSpPr>
            <a:xfrm>
              <a:off x="-19317" y="-11745"/>
              <a:ext cx="12211317" cy="2931879"/>
              <a:chOff x="-6098" y="0"/>
              <a:chExt cx="12212907" cy="2932262"/>
            </a:xfrm>
          </p:grpSpPr>
          <p:sp>
            <p:nvSpPr>
              <p:cNvPr id="11" name="รูปห้าเหลี่ยม 33">
                <a:extLst>
                  <a:ext uri="{FF2B5EF4-FFF2-40B4-BE49-F238E27FC236}">
                    <a16:creationId xmlns:a16="http://schemas.microsoft.com/office/drawing/2014/main" id="{A539D321-3A5B-934F-9D96-53E102C29CCD}"/>
                  </a:ext>
                </a:extLst>
              </p:cNvPr>
              <p:cNvSpPr/>
              <p:nvPr/>
            </p:nvSpPr>
            <p:spPr>
              <a:xfrm rot="5400000">
                <a:off x="4634225" y="-4640323"/>
                <a:ext cx="2932262" cy="12212907"/>
              </a:xfrm>
              <a:custGeom>
                <a:avLst/>
                <a:gdLst>
                  <a:gd name="connsiteX0" fmla="*/ 0 w 2423160"/>
                  <a:gd name="connsiteY0" fmla="*/ 0 h 5576250"/>
                  <a:gd name="connsiteX1" fmla="*/ 1259340 w 2423160"/>
                  <a:gd name="connsiteY1" fmla="*/ 0 h 5576250"/>
                  <a:gd name="connsiteX2" fmla="*/ 2423160 w 2423160"/>
                  <a:gd name="connsiteY2" fmla="*/ 2788125 h 5576250"/>
                  <a:gd name="connsiteX3" fmla="*/ 1259340 w 2423160"/>
                  <a:gd name="connsiteY3" fmla="*/ 5576250 h 5576250"/>
                  <a:gd name="connsiteX4" fmla="*/ 0 w 2423160"/>
                  <a:gd name="connsiteY4" fmla="*/ 5576250 h 5576250"/>
                  <a:gd name="connsiteX5" fmla="*/ 0 w 2423160"/>
                  <a:gd name="connsiteY5" fmla="*/ 0 h 5576250"/>
                  <a:gd name="connsiteX0" fmla="*/ 0 w 6665976"/>
                  <a:gd name="connsiteY0" fmla="*/ 27432 h 5576250"/>
                  <a:gd name="connsiteX1" fmla="*/ 5502156 w 6665976"/>
                  <a:gd name="connsiteY1" fmla="*/ 0 h 5576250"/>
                  <a:gd name="connsiteX2" fmla="*/ 6665976 w 6665976"/>
                  <a:gd name="connsiteY2" fmla="*/ 2788125 h 5576250"/>
                  <a:gd name="connsiteX3" fmla="*/ 5502156 w 6665976"/>
                  <a:gd name="connsiteY3" fmla="*/ 5576250 h 5576250"/>
                  <a:gd name="connsiteX4" fmla="*/ 4242816 w 6665976"/>
                  <a:gd name="connsiteY4" fmla="*/ 5576250 h 5576250"/>
                  <a:gd name="connsiteX5" fmla="*/ 0 w 6665976"/>
                  <a:gd name="connsiteY5" fmla="*/ 27432 h 5576250"/>
                  <a:gd name="connsiteX0" fmla="*/ 0 w 6665976"/>
                  <a:gd name="connsiteY0" fmla="*/ 27432 h 5594538"/>
                  <a:gd name="connsiteX1" fmla="*/ 5502156 w 6665976"/>
                  <a:gd name="connsiteY1" fmla="*/ 0 h 5594538"/>
                  <a:gd name="connsiteX2" fmla="*/ 6665976 w 6665976"/>
                  <a:gd name="connsiteY2" fmla="*/ 2788125 h 5594538"/>
                  <a:gd name="connsiteX3" fmla="*/ 5502156 w 6665976"/>
                  <a:gd name="connsiteY3" fmla="*/ 5576250 h 5594538"/>
                  <a:gd name="connsiteX4" fmla="*/ 18288 w 6665976"/>
                  <a:gd name="connsiteY4" fmla="*/ 5594538 h 5594538"/>
                  <a:gd name="connsiteX5" fmla="*/ 0 w 6665976"/>
                  <a:gd name="connsiteY5" fmla="*/ 27432 h 5594538"/>
                  <a:gd name="connsiteX0" fmla="*/ 9144 w 6647688"/>
                  <a:gd name="connsiteY0" fmla="*/ 0 h 5612826"/>
                  <a:gd name="connsiteX1" fmla="*/ 5483868 w 6647688"/>
                  <a:gd name="connsiteY1" fmla="*/ 18288 h 5612826"/>
                  <a:gd name="connsiteX2" fmla="*/ 6647688 w 6647688"/>
                  <a:gd name="connsiteY2" fmla="*/ 2806413 h 5612826"/>
                  <a:gd name="connsiteX3" fmla="*/ 5483868 w 6647688"/>
                  <a:gd name="connsiteY3" fmla="*/ 5594538 h 5612826"/>
                  <a:gd name="connsiteX4" fmla="*/ 0 w 6647688"/>
                  <a:gd name="connsiteY4" fmla="*/ 5612826 h 5612826"/>
                  <a:gd name="connsiteX5" fmla="*/ 9144 w 6647688"/>
                  <a:gd name="connsiteY5" fmla="*/ 0 h 5612826"/>
                  <a:gd name="connsiteX0" fmla="*/ 9144 w 6647688"/>
                  <a:gd name="connsiteY0" fmla="*/ 0 h 5612826"/>
                  <a:gd name="connsiteX1" fmla="*/ 5483868 w 6647688"/>
                  <a:gd name="connsiteY1" fmla="*/ 18288 h 5612826"/>
                  <a:gd name="connsiteX2" fmla="*/ 6647688 w 6647688"/>
                  <a:gd name="connsiteY2" fmla="*/ 2049929 h 5612826"/>
                  <a:gd name="connsiteX3" fmla="*/ 5483868 w 6647688"/>
                  <a:gd name="connsiteY3" fmla="*/ 5594538 h 5612826"/>
                  <a:gd name="connsiteX4" fmla="*/ 0 w 6647688"/>
                  <a:gd name="connsiteY4" fmla="*/ 5612826 h 5612826"/>
                  <a:gd name="connsiteX5" fmla="*/ 9144 w 6647688"/>
                  <a:gd name="connsiteY5" fmla="*/ 0 h 5612826"/>
                  <a:gd name="connsiteX0" fmla="*/ 9144 w 6817415"/>
                  <a:gd name="connsiteY0" fmla="*/ 0 h 5612826"/>
                  <a:gd name="connsiteX1" fmla="*/ 5483868 w 6817415"/>
                  <a:gd name="connsiteY1" fmla="*/ 18288 h 5612826"/>
                  <a:gd name="connsiteX2" fmla="*/ 6817415 w 6817415"/>
                  <a:gd name="connsiteY2" fmla="*/ 2982340 h 5612826"/>
                  <a:gd name="connsiteX3" fmla="*/ 5483868 w 6817415"/>
                  <a:gd name="connsiteY3" fmla="*/ 5594538 h 5612826"/>
                  <a:gd name="connsiteX4" fmla="*/ 0 w 6817415"/>
                  <a:gd name="connsiteY4" fmla="*/ 5612826 h 5612826"/>
                  <a:gd name="connsiteX5" fmla="*/ 9144 w 6817415"/>
                  <a:gd name="connsiteY5" fmla="*/ 0 h 5612826"/>
                  <a:gd name="connsiteX0" fmla="*/ 36824 w 6817415"/>
                  <a:gd name="connsiteY0" fmla="*/ 5203 h 5594538"/>
                  <a:gd name="connsiteX1" fmla="*/ 5483868 w 6817415"/>
                  <a:gd name="connsiteY1" fmla="*/ 0 h 5594538"/>
                  <a:gd name="connsiteX2" fmla="*/ 6817415 w 6817415"/>
                  <a:gd name="connsiteY2" fmla="*/ 2964052 h 5594538"/>
                  <a:gd name="connsiteX3" fmla="*/ 5483868 w 6817415"/>
                  <a:gd name="connsiteY3" fmla="*/ 5576250 h 5594538"/>
                  <a:gd name="connsiteX4" fmla="*/ 0 w 6817415"/>
                  <a:gd name="connsiteY4" fmla="*/ 5594538 h 5594538"/>
                  <a:gd name="connsiteX5" fmla="*/ 36824 w 6817415"/>
                  <a:gd name="connsiteY5" fmla="*/ 5203 h 5594538"/>
                  <a:gd name="connsiteX0" fmla="*/ 36824 w 7315694"/>
                  <a:gd name="connsiteY0" fmla="*/ 5203 h 5594538"/>
                  <a:gd name="connsiteX1" fmla="*/ 5483868 w 7315694"/>
                  <a:gd name="connsiteY1" fmla="*/ 0 h 5594538"/>
                  <a:gd name="connsiteX2" fmla="*/ 7315693 w 7315694"/>
                  <a:gd name="connsiteY2" fmla="*/ 2855986 h 5594538"/>
                  <a:gd name="connsiteX3" fmla="*/ 5483868 w 7315694"/>
                  <a:gd name="connsiteY3" fmla="*/ 5576250 h 5594538"/>
                  <a:gd name="connsiteX4" fmla="*/ 0 w 7315694"/>
                  <a:gd name="connsiteY4" fmla="*/ 5594538 h 5594538"/>
                  <a:gd name="connsiteX5" fmla="*/ 36824 w 7315694"/>
                  <a:gd name="connsiteY5" fmla="*/ 5203 h 5594538"/>
                  <a:gd name="connsiteX0" fmla="*/ 1 w 7278871"/>
                  <a:gd name="connsiteY0" fmla="*/ 5203 h 5585142"/>
                  <a:gd name="connsiteX1" fmla="*/ 5447045 w 7278871"/>
                  <a:gd name="connsiteY1" fmla="*/ 0 h 5585142"/>
                  <a:gd name="connsiteX2" fmla="*/ 7278870 w 7278871"/>
                  <a:gd name="connsiteY2" fmla="*/ 2855986 h 5585142"/>
                  <a:gd name="connsiteX3" fmla="*/ 5447045 w 7278871"/>
                  <a:gd name="connsiteY3" fmla="*/ 5576250 h 5585142"/>
                  <a:gd name="connsiteX4" fmla="*/ 378408 w 7278871"/>
                  <a:gd name="connsiteY4" fmla="*/ 5585142 h 5585142"/>
                  <a:gd name="connsiteX5" fmla="*/ 1 w 7278871"/>
                  <a:gd name="connsiteY5" fmla="*/ 5203 h 5585142"/>
                  <a:gd name="connsiteX0" fmla="*/ 9136 w 6900464"/>
                  <a:gd name="connsiteY0" fmla="*/ 9902 h 5585142"/>
                  <a:gd name="connsiteX1" fmla="*/ 5068638 w 6900464"/>
                  <a:gd name="connsiteY1" fmla="*/ 0 h 5585142"/>
                  <a:gd name="connsiteX2" fmla="*/ 6900463 w 6900464"/>
                  <a:gd name="connsiteY2" fmla="*/ 2855986 h 5585142"/>
                  <a:gd name="connsiteX3" fmla="*/ 5068638 w 6900464"/>
                  <a:gd name="connsiteY3" fmla="*/ 5576250 h 5585142"/>
                  <a:gd name="connsiteX4" fmla="*/ 1 w 6900464"/>
                  <a:gd name="connsiteY4" fmla="*/ 5585142 h 5585142"/>
                  <a:gd name="connsiteX5" fmla="*/ 9136 w 6900464"/>
                  <a:gd name="connsiteY5" fmla="*/ 9902 h 558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900464" h="5585142">
                    <a:moveTo>
                      <a:pt x="9136" y="9902"/>
                    </a:moveTo>
                    <a:lnTo>
                      <a:pt x="5068638" y="0"/>
                    </a:lnTo>
                    <a:lnTo>
                      <a:pt x="6900463" y="2855986"/>
                    </a:lnTo>
                    <a:lnTo>
                      <a:pt x="5068638" y="5576250"/>
                    </a:lnTo>
                    <a:lnTo>
                      <a:pt x="1" y="5585142"/>
                    </a:lnTo>
                    <a:lnTo>
                      <a:pt x="9136" y="9902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96943" hangingPunct="0">
                  <a:defRPr/>
                </a:pPr>
                <a:endParaRPr lang="th-TH" sz="1677" b="1" kern="0" dirty="0">
                  <a:solidFill>
                    <a:prstClr val="white"/>
                  </a:solidFill>
                  <a:sym typeface="Calibri"/>
                </a:endParaRPr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395FDD0C-415E-D344-BDE8-BA6B75E3912A}"/>
                  </a:ext>
                </a:extLst>
              </p:cNvPr>
              <p:cNvSpPr txBox="1"/>
              <p:nvPr/>
            </p:nvSpPr>
            <p:spPr>
              <a:xfrm>
                <a:off x="3903403" y="1340897"/>
                <a:ext cx="5405150" cy="400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396943" hangingPunct="0">
                  <a:defRPr/>
                </a:pPr>
                <a:endParaRPr lang="zh-TW" altLang="en-US" sz="2000" kern="0" dirty="0">
                  <a:solidFill>
                    <a:prstClr val="black"/>
                  </a:solidFill>
                  <a:latin typeface="DFYuanMedium-B5" panose="020F0509000000000000" pitchFamily="49" charset="-120"/>
                  <a:ea typeface="DFYuanMedium-B5" panose="020F0509000000000000" pitchFamily="49" charset="-120"/>
                  <a:cs typeface="Calibri"/>
                  <a:sym typeface="Calibri"/>
                </a:endParaRPr>
              </a:p>
            </p:txBody>
          </p:sp>
        </p:grpSp>
        <p:sp>
          <p:nvSpPr>
            <p:cNvPr id="9" name="三角形 3">
              <a:extLst>
                <a:ext uri="{FF2B5EF4-FFF2-40B4-BE49-F238E27FC236}">
                  <a16:creationId xmlns:a16="http://schemas.microsoft.com/office/drawing/2014/main" id="{BD124D3D-AFFC-BB47-829D-A26C06CB35B5}"/>
                </a:ext>
              </a:extLst>
            </p:cNvPr>
            <p:cNvSpPr/>
            <p:nvPr/>
          </p:nvSpPr>
          <p:spPr>
            <a:xfrm>
              <a:off x="-6096" y="-11744"/>
              <a:ext cx="5430829" cy="834297"/>
            </a:xfrm>
            <a:custGeom>
              <a:avLst/>
              <a:gdLst>
                <a:gd name="connsiteX0" fmla="*/ 0 w 3938016"/>
                <a:gd name="connsiteY0" fmla="*/ 902208 h 902208"/>
                <a:gd name="connsiteX1" fmla="*/ 1969008 w 3938016"/>
                <a:gd name="connsiteY1" fmla="*/ 0 h 902208"/>
                <a:gd name="connsiteX2" fmla="*/ 3938016 w 3938016"/>
                <a:gd name="connsiteY2" fmla="*/ 902208 h 902208"/>
                <a:gd name="connsiteX3" fmla="*/ 0 w 3938016"/>
                <a:gd name="connsiteY3" fmla="*/ 902208 h 902208"/>
                <a:gd name="connsiteX0" fmla="*/ 6096 w 3944112"/>
                <a:gd name="connsiteY0" fmla="*/ 914400 h 914400"/>
                <a:gd name="connsiteX1" fmla="*/ 0 w 3944112"/>
                <a:gd name="connsiteY1" fmla="*/ 0 h 914400"/>
                <a:gd name="connsiteX2" fmla="*/ 3944112 w 3944112"/>
                <a:gd name="connsiteY2" fmla="*/ 914400 h 914400"/>
                <a:gd name="connsiteX3" fmla="*/ 6096 w 3944112"/>
                <a:gd name="connsiteY3" fmla="*/ 914400 h 914400"/>
                <a:gd name="connsiteX0" fmla="*/ 6096 w 5431536"/>
                <a:gd name="connsiteY0" fmla="*/ 914400 h 914400"/>
                <a:gd name="connsiteX1" fmla="*/ 0 w 5431536"/>
                <a:gd name="connsiteY1" fmla="*/ 0 h 914400"/>
                <a:gd name="connsiteX2" fmla="*/ 5431536 w 5431536"/>
                <a:gd name="connsiteY2" fmla="*/ 12192 h 914400"/>
                <a:gd name="connsiteX3" fmla="*/ 6096 w 5431536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31536" h="914400">
                  <a:moveTo>
                    <a:pt x="6096" y="914400"/>
                  </a:moveTo>
                  <a:lnTo>
                    <a:pt x="0" y="0"/>
                  </a:lnTo>
                  <a:lnTo>
                    <a:pt x="5431536" y="12192"/>
                  </a:lnTo>
                  <a:lnTo>
                    <a:pt x="6096" y="914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96943" hangingPunct="0">
                <a:defRPr/>
              </a:pPr>
              <a:endParaRPr kumimoji="1" lang="zh-TW" altLang="en-US" sz="1443" b="1" kern="0">
                <a:solidFill>
                  <a:prstClr val="white"/>
                </a:solidFill>
                <a:ea typeface="新細明體" panose="02020500000000000000" pitchFamily="18" charset="-120"/>
                <a:sym typeface="Calibri"/>
              </a:endParaRPr>
            </a:p>
          </p:txBody>
        </p:sp>
        <p:sp>
          <p:nvSpPr>
            <p:cNvPr id="10" name="Oval 14">
              <a:extLst>
                <a:ext uri="{FF2B5EF4-FFF2-40B4-BE49-F238E27FC236}">
                  <a16:creationId xmlns:a16="http://schemas.microsoft.com/office/drawing/2014/main" id="{6E0F0DAA-9DE3-714C-B21D-8948D3D9F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396943" hangingPunct="0">
                <a:defRPr/>
              </a:pPr>
              <a:endParaRPr lang="th-TH" sz="1677" b="1" kern="0">
                <a:solidFill>
                  <a:srgbClr val="252D30"/>
                </a:solidFill>
                <a:sym typeface="Calibri"/>
              </a:endParaRPr>
            </a:p>
          </p:txBody>
        </p:sp>
      </p:grpSp>
      <p:sp>
        <p:nvSpPr>
          <p:cNvPr id="24" name="椭圆 23">
            <a:extLst>
              <a:ext uri="{FF2B5EF4-FFF2-40B4-BE49-F238E27FC236}">
                <a16:creationId xmlns:a16="http://schemas.microsoft.com/office/drawing/2014/main" id="{DA1AD3DF-2556-490E-B344-6BF05870D4B8}"/>
              </a:ext>
            </a:extLst>
          </p:cNvPr>
          <p:cNvSpPr/>
          <p:nvPr/>
        </p:nvSpPr>
        <p:spPr>
          <a:xfrm>
            <a:off x="1328880" y="1702871"/>
            <a:ext cx="3666224" cy="3667550"/>
          </a:xfrm>
          <a:prstGeom prst="ellipse">
            <a:avLst/>
          </a:prstGeom>
          <a:noFill/>
          <a:ln w="889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4B46270-74A3-4A61-B02F-50D4AB90998F}"/>
              </a:ext>
            </a:extLst>
          </p:cNvPr>
          <p:cNvSpPr txBox="1"/>
          <p:nvPr/>
        </p:nvSpPr>
        <p:spPr>
          <a:xfrm>
            <a:off x="1863279" y="2566923"/>
            <a:ext cx="2597424" cy="19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TW" sz="12000" spc="8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12000" spc="80" dirty="0">
              <a:solidFill>
                <a:prstClr val="black">
                  <a:lumMod val="85000"/>
                  <a:lumOff val="15000"/>
                </a:prst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E18A8F1E-57D0-48B1-B1A7-47E4A9EA1347}"/>
              </a:ext>
            </a:extLst>
          </p:cNvPr>
          <p:cNvSpPr txBox="1"/>
          <p:nvPr/>
        </p:nvSpPr>
        <p:spPr>
          <a:xfrm>
            <a:off x="5591150" y="2920812"/>
            <a:ext cx="6102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TW" altLang="en-US" sz="44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</a:rPr>
              <a:t>如何編撰成效評估計畫</a:t>
            </a:r>
            <a:endParaRPr lang="zh-CN" altLang="en-US" sz="4400" dirty="0">
              <a:solidFill>
                <a:prstClr val="black">
                  <a:lumMod val="75000"/>
                  <a:lumOff val="25000"/>
                </a:prstClr>
              </a:solidFill>
              <a:ea typeface="微软雅黑" panose="020B0503020204020204" pitchFamily="34" charset="-122"/>
            </a:endParaRPr>
          </a:p>
        </p:txBody>
      </p: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450D642D-C41B-4ED0-B06E-C9B12C5A9971}"/>
              </a:ext>
            </a:extLst>
          </p:cNvPr>
          <p:cNvCxnSpPr/>
          <p:nvPr/>
        </p:nvCxnSpPr>
        <p:spPr>
          <a:xfrm>
            <a:off x="5735166" y="3809085"/>
            <a:ext cx="5544616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92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 txBox="1">
            <a:spLocks noGrp="1"/>
          </p:cNvSpPr>
          <p:nvPr/>
        </p:nvSpPr>
        <p:spPr bwMode="auto">
          <a:xfrm>
            <a:off x="8783023" y="6167278"/>
            <a:ext cx="2641256" cy="47636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2864" tIns="56432" rIns="112864" bIns="56432"/>
          <a:lstStyle/>
          <a:p>
            <a:pPr algn="r">
              <a:defRPr/>
            </a:pPr>
            <a:fld id="{F756576C-D70B-46F3-8A5F-AC61D6CC5F16}" type="slidenum">
              <a:rPr lang="en-US" altLang="zh-TW" sz="1500">
                <a:latin typeface="Verdana" pitchFamily="34" charset="0"/>
              </a:rPr>
              <a:pPr algn="r">
                <a:defRPr/>
              </a:pPr>
              <a:t>30</a:t>
            </a:fld>
            <a:endParaRPr lang="en-US" altLang="zh-TW" sz="1500">
              <a:latin typeface="Verdana" pitchFamily="34" charset="0"/>
            </a:endParaRP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2" y="428703"/>
            <a:ext cx="12190413" cy="192927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38917" algn="l">
              <a:spcBef>
                <a:spcPts val="2222"/>
              </a:spcBef>
            </a:pPr>
            <a:r>
              <a:rPr lang="zh-TW" altLang="en-US" sz="4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成效評估的實施是否落實</a:t>
            </a:r>
            <a:r>
              <a:rPr lang="en-US" altLang="zh-TW" sz="4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—</a:t>
            </a:r>
            <a:r>
              <a:rPr lang="en-US" altLang="zh-TW" sz="15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5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15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5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sz="39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須依賴</a:t>
            </a:r>
            <a:r>
              <a:rPr lang="zh-TW" altLang="en-US" sz="3900" b="1" u="sng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清楚明確</a:t>
            </a:r>
            <a:r>
              <a:rPr lang="zh-TW" altLang="en-US" sz="39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900" b="1" u="sng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計畫目標</a:t>
            </a:r>
            <a:r>
              <a:rPr lang="zh-TW" altLang="en-US" sz="3900" b="1" u="sng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與預期成效</a:t>
            </a:r>
            <a:endParaRPr lang="zh-TW" altLang="en-US" sz="39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521" y="2572339"/>
            <a:ext cx="11199982" cy="39300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2962"/>
              </a:spcBef>
              <a:buNone/>
            </a:pPr>
            <a:endParaRPr lang="zh-TW" altLang="en-US" sz="15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700" b="1" u="sng" dirty="0">
                <a:solidFill>
                  <a:srgbClr val="C00000"/>
                </a:solidFill>
                <a:latin typeface="標楷體" pitchFamily="65" charset="-120"/>
                <a:ea typeface="正謙櫻桃小丸子字" pitchFamily="49" charset="-120"/>
              </a:rPr>
              <a:t>提醒：</a:t>
            </a:r>
            <a:endParaRPr lang="en-US" altLang="zh-TW" sz="4700" b="1" u="sng" dirty="0">
              <a:solidFill>
                <a:srgbClr val="C00000"/>
              </a:solidFill>
              <a:latin typeface="標楷體" pitchFamily="65" charset="-120"/>
              <a:ea typeface="正謙櫻桃小丸子字" pitchFamily="49" charset="-120"/>
            </a:endParaRPr>
          </a:p>
          <a:p>
            <a:pPr>
              <a:spcBef>
                <a:spcPts val="2962"/>
              </a:spcBef>
            </a:pPr>
            <a:r>
              <a:rPr lang="zh-TW" altLang="en-US" sz="4700" b="1" dirty="0">
                <a:latin typeface="標楷體" pitchFamily="65" charset="-120"/>
                <a:ea typeface="正謙櫻桃小丸子字" pitchFamily="49" charset="-120"/>
              </a:rPr>
              <a:t>不是在做文章  </a:t>
            </a:r>
            <a:r>
              <a:rPr lang="en-US" altLang="zh-TW" sz="4300" b="1" dirty="0">
                <a:solidFill>
                  <a:srgbClr val="C00000"/>
                </a:solidFill>
                <a:latin typeface="標楷體" pitchFamily="65" charset="-120"/>
                <a:ea typeface="正謙櫻桃小丸子字" pitchFamily="49" charset="-120"/>
              </a:rPr>
              <a:t>(</a:t>
            </a:r>
            <a:r>
              <a:rPr lang="zh-TW" altLang="en-US" sz="4300" b="1" dirty="0">
                <a:solidFill>
                  <a:srgbClr val="C00000"/>
                </a:solidFill>
                <a:latin typeface="標楷體" pitchFamily="65" charset="-120"/>
                <a:ea typeface="正謙櫻桃小丸子字" pitchFamily="49" charset="-120"/>
              </a:rPr>
              <a:t>要具體可行，簡潔</a:t>
            </a:r>
            <a:r>
              <a:rPr lang="en-US" altLang="zh-TW" sz="4300" b="1" dirty="0">
                <a:solidFill>
                  <a:srgbClr val="C00000"/>
                </a:solidFill>
                <a:latin typeface="標楷體" pitchFamily="65" charset="-120"/>
                <a:ea typeface="正謙櫻桃小丸子字" pitchFamily="49" charset="-120"/>
              </a:rPr>
              <a:t>)</a:t>
            </a:r>
          </a:p>
          <a:p>
            <a:pPr>
              <a:spcBef>
                <a:spcPts val="2962"/>
              </a:spcBef>
            </a:pPr>
            <a:r>
              <a:rPr lang="zh-TW" altLang="en-US" sz="4700" b="1" dirty="0">
                <a:latin typeface="標楷體" pitchFamily="65" charset="-120"/>
                <a:ea typeface="正謙櫻桃小丸子字" pitchFamily="49" charset="-120"/>
              </a:rPr>
              <a:t>不要期待一個計畫可以達到所有的期望結果  </a:t>
            </a:r>
            <a:r>
              <a:rPr lang="en-US" altLang="zh-TW" sz="4300" b="1" dirty="0">
                <a:solidFill>
                  <a:srgbClr val="C00000"/>
                </a:solidFill>
                <a:latin typeface="標楷體" pitchFamily="65" charset="-120"/>
                <a:ea typeface="正謙櫻桃小丸子字" pitchFamily="49" charset="-120"/>
              </a:rPr>
              <a:t>(</a:t>
            </a:r>
            <a:r>
              <a:rPr lang="zh-TW" altLang="en-US" sz="4300" b="1" dirty="0">
                <a:solidFill>
                  <a:srgbClr val="C00000"/>
                </a:solidFill>
                <a:latin typeface="標楷體" pitchFamily="65" charset="-120"/>
                <a:ea typeface="正謙櫻桃小丸子字" pitchFamily="49" charset="-120"/>
              </a:rPr>
              <a:t>目標不要太多，要聚焦</a:t>
            </a:r>
            <a:r>
              <a:rPr lang="en-US" altLang="zh-TW" sz="4300" b="1" dirty="0">
                <a:solidFill>
                  <a:srgbClr val="C00000"/>
                </a:solidFill>
                <a:latin typeface="標楷體" pitchFamily="65" charset="-120"/>
                <a:ea typeface="正謙櫻桃小丸子字" pitchFamily="49" charset="-120"/>
              </a:rPr>
              <a:t>)</a:t>
            </a:r>
          </a:p>
          <a:p>
            <a:pPr>
              <a:spcBef>
                <a:spcPts val="2962"/>
              </a:spcBef>
            </a:pPr>
            <a:r>
              <a:rPr lang="zh-TW" altLang="en-US" sz="4700" b="1" dirty="0">
                <a:latin typeface="標楷體" pitchFamily="65" charset="-120"/>
                <a:ea typeface="正謙櫻桃小丸子字" pitchFamily="49" charset="-120"/>
              </a:rPr>
              <a:t>不要期待一次活動就可以達到所有的改變  </a:t>
            </a:r>
            <a:r>
              <a:rPr lang="en-US" altLang="zh-TW" sz="4300" b="1" dirty="0">
                <a:solidFill>
                  <a:srgbClr val="C00000"/>
                </a:solidFill>
                <a:latin typeface="標楷體" pitchFamily="65" charset="-120"/>
                <a:ea typeface="正謙櫻桃小丸子字" pitchFamily="49" charset="-120"/>
              </a:rPr>
              <a:t>(</a:t>
            </a:r>
            <a:r>
              <a:rPr lang="zh-TW" altLang="en-US" sz="4300" b="1" dirty="0">
                <a:solidFill>
                  <a:srgbClr val="C00000"/>
                </a:solidFill>
                <a:latin typeface="標楷體" pitchFamily="65" charset="-120"/>
                <a:ea typeface="正謙櫻桃小丸子字" pitchFamily="49" charset="-120"/>
              </a:rPr>
              <a:t>多次系列或多年中長程規劃</a:t>
            </a:r>
            <a:r>
              <a:rPr lang="en-US" altLang="zh-TW" sz="4300" b="1" dirty="0">
                <a:solidFill>
                  <a:srgbClr val="C00000"/>
                </a:solidFill>
                <a:latin typeface="標楷體" pitchFamily="65" charset="-120"/>
                <a:ea typeface="正謙櫻桃小丸子字" pitchFamily="49" charset="-120"/>
              </a:rPr>
              <a:t>)</a:t>
            </a:r>
          </a:p>
        </p:txBody>
      </p:sp>
      <p:sp>
        <p:nvSpPr>
          <p:cNvPr id="5" name="標題 4"/>
          <p:cNvSpPr txBox="1">
            <a:spLocks/>
          </p:cNvSpPr>
          <p:nvPr/>
        </p:nvSpPr>
        <p:spPr bwMode="auto">
          <a:xfrm>
            <a:off x="857141" y="1000356"/>
            <a:ext cx="8704716" cy="85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2864" tIns="56432" rIns="112864" bIns="56432" anchor="b">
            <a:normAutofit fontScale="97500"/>
          </a:bodyPr>
          <a:lstStyle/>
          <a:p>
            <a:pPr eaLnBrk="0" hangingPunct="0">
              <a:defRPr/>
            </a:pPr>
            <a:endParaRPr lang="zh-TW" altLang="en-US" sz="4400" b="1" kern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64991"/>
              </p:ext>
            </p:extLst>
          </p:nvPr>
        </p:nvGraphicFramePr>
        <p:xfrm>
          <a:off x="571388" y="1143249"/>
          <a:ext cx="10761960" cy="4194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7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4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3829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原則 </a:t>
                      </a:r>
                      <a:endParaRPr lang="zh-TW" altLang="en-US" sz="2800" b="1" dirty="0">
                        <a:solidFill>
                          <a:srgbClr val="0000CC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21904" marR="121904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rgbClr val="0000CC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意涵</a:t>
                      </a:r>
                      <a:endParaRPr lang="zh-TW" altLang="en-US" sz="2800" b="1" dirty="0">
                        <a:solidFill>
                          <a:srgbClr val="0000CC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21904" marR="121904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628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明確</a:t>
                      </a:r>
                    </a:p>
                  </a:txBody>
                  <a:tcPr marL="121904" marR="121904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清楚界定衡量工具與指標的範圍。</a:t>
                      </a:r>
                    </a:p>
                  </a:txBody>
                  <a:tcPr marL="121904" marR="121904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212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可衡量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21904" marR="121904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指標應清楚可衡量，並能依據方法衡量。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21904" marR="121904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6314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可達成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21904" marR="121904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指標為相關人員理解及可能達成。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21904" marR="121904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257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真實</a:t>
                      </a:r>
                    </a:p>
                  </a:txBody>
                  <a:tcPr marL="121904" marR="121904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指標需反映出實際工作活動的效益本質。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21904" marR="121904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標題 4"/>
          <p:cNvSpPr txBox="1">
            <a:spLocks/>
          </p:cNvSpPr>
          <p:nvPr/>
        </p:nvSpPr>
        <p:spPr bwMode="auto">
          <a:xfrm>
            <a:off x="952342" y="357250"/>
            <a:ext cx="8514241" cy="6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2864" tIns="56432" rIns="112864" bIns="56432" anchor="b">
            <a:normAutofit fontScale="90000" lnSpcReduction="20000"/>
          </a:bodyPr>
          <a:lstStyle/>
          <a:p>
            <a:pPr eaLnBrk="0" hangingPunct="0">
              <a:defRPr/>
            </a:pPr>
            <a:r>
              <a:rPr lang="zh-TW" altLang="en-US" sz="4400" b="1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成效指標原則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-19313" y="-11746"/>
            <a:ext cx="12209727" cy="2932558"/>
            <a:chOff x="-19317" y="-11745"/>
            <a:chExt cx="12211317" cy="2931879"/>
          </a:xfrm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7C0EE95E-1825-DB43-B5F9-8F5B24767181}"/>
                </a:ext>
              </a:extLst>
            </p:cNvPr>
            <p:cNvGrpSpPr/>
            <p:nvPr/>
          </p:nvGrpSpPr>
          <p:grpSpPr>
            <a:xfrm>
              <a:off x="-19317" y="-11745"/>
              <a:ext cx="12211317" cy="2931879"/>
              <a:chOff x="-6098" y="0"/>
              <a:chExt cx="12212907" cy="2932262"/>
            </a:xfrm>
          </p:grpSpPr>
          <p:sp>
            <p:nvSpPr>
              <p:cNvPr id="11" name="รูปห้าเหลี่ยม 33">
                <a:extLst>
                  <a:ext uri="{FF2B5EF4-FFF2-40B4-BE49-F238E27FC236}">
                    <a16:creationId xmlns:a16="http://schemas.microsoft.com/office/drawing/2014/main" id="{A539D321-3A5B-934F-9D96-53E102C29CCD}"/>
                  </a:ext>
                </a:extLst>
              </p:cNvPr>
              <p:cNvSpPr/>
              <p:nvPr/>
            </p:nvSpPr>
            <p:spPr>
              <a:xfrm rot="5400000">
                <a:off x="4634225" y="-4640323"/>
                <a:ext cx="2932262" cy="12212907"/>
              </a:xfrm>
              <a:custGeom>
                <a:avLst/>
                <a:gdLst>
                  <a:gd name="connsiteX0" fmla="*/ 0 w 2423160"/>
                  <a:gd name="connsiteY0" fmla="*/ 0 h 5576250"/>
                  <a:gd name="connsiteX1" fmla="*/ 1259340 w 2423160"/>
                  <a:gd name="connsiteY1" fmla="*/ 0 h 5576250"/>
                  <a:gd name="connsiteX2" fmla="*/ 2423160 w 2423160"/>
                  <a:gd name="connsiteY2" fmla="*/ 2788125 h 5576250"/>
                  <a:gd name="connsiteX3" fmla="*/ 1259340 w 2423160"/>
                  <a:gd name="connsiteY3" fmla="*/ 5576250 h 5576250"/>
                  <a:gd name="connsiteX4" fmla="*/ 0 w 2423160"/>
                  <a:gd name="connsiteY4" fmla="*/ 5576250 h 5576250"/>
                  <a:gd name="connsiteX5" fmla="*/ 0 w 2423160"/>
                  <a:gd name="connsiteY5" fmla="*/ 0 h 5576250"/>
                  <a:gd name="connsiteX0" fmla="*/ 0 w 6665976"/>
                  <a:gd name="connsiteY0" fmla="*/ 27432 h 5576250"/>
                  <a:gd name="connsiteX1" fmla="*/ 5502156 w 6665976"/>
                  <a:gd name="connsiteY1" fmla="*/ 0 h 5576250"/>
                  <a:gd name="connsiteX2" fmla="*/ 6665976 w 6665976"/>
                  <a:gd name="connsiteY2" fmla="*/ 2788125 h 5576250"/>
                  <a:gd name="connsiteX3" fmla="*/ 5502156 w 6665976"/>
                  <a:gd name="connsiteY3" fmla="*/ 5576250 h 5576250"/>
                  <a:gd name="connsiteX4" fmla="*/ 4242816 w 6665976"/>
                  <a:gd name="connsiteY4" fmla="*/ 5576250 h 5576250"/>
                  <a:gd name="connsiteX5" fmla="*/ 0 w 6665976"/>
                  <a:gd name="connsiteY5" fmla="*/ 27432 h 5576250"/>
                  <a:gd name="connsiteX0" fmla="*/ 0 w 6665976"/>
                  <a:gd name="connsiteY0" fmla="*/ 27432 h 5594538"/>
                  <a:gd name="connsiteX1" fmla="*/ 5502156 w 6665976"/>
                  <a:gd name="connsiteY1" fmla="*/ 0 h 5594538"/>
                  <a:gd name="connsiteX2" fmla="*/ 6665976 w 6665976"/>
                  <a:gd name="connsiteY2" fmla="*/ 2788125 h 5594538"/>
                  <a:gd name="connsiteX3" fmla="*/ 5502156 w 6665976"/>
                  <a:gd name="connsiteY3" fmla="*/ 5576250 h 5594538"/>
                  <a:gd name="connsiteX4" fmla="*/ 18288 w 6665976"/>
                  <a:gd name="connsiteY4" fmla="*/ 5594538 h 5594538"/>
                  <a:gd name="connsiteX5" fmla="*/ 0 w 6665976"/>
                  <a:gd name="connsiteY5" fmla="*/ 27432 h 5594538"/>
                  <a:gd name="connsiteX0" fmla="*/ 9144 w 6647688"/>
                  <a:gd name="connsiteY0" fmla="*/ 0 h 5612826"/>
                  <a:gd name="connsiteX1" fmla="*/ 5483868 w 6647688"/>
                  <a:gd name="connsiteY1" fmla="*/ 18288 h 5612826"/>
                  <a:gd name="connsiteX2" fmla="*/ 6647688 w 6647688"/>
                  <a:gd name="connsiteY2" fmla="*/ 2806413 h 5612826"/>
                  <a:gd name="connsiteX3" fmla="*/ 5483868 w 6647688"/>
                  <a:gd name="connsiteY3" fmla="*/ 5594538 h 5612826"/>
                  <a:gd name="connsiteX4" fmla="*/ 0 w 6647688"/>
                  <a:gd name="connsiteY4" fmla="*/ 5612826 h 5612826"/>
                  <a:gd name="connsiteX5" fmla="*/ 9144 w 6647688"/>
                  <a:gd name="connsiteY5" fmla="*/ 0 h 5612826"/>
                  <a:gd name="connsiteX0" fmla="*/ 9144 w 6647688"/>
                  <a:gd name="connsiteY0" fmla="*/ 0 h 5612826"/>
                  <a:gd name="connsiteX1" fmla="*/ 5483868 w 6647688"/>
                  <a:gd name="connsiteY1" fmla="*/ 18288 h 5612826"/>
                  <a:gd name="connsiteX2" fmla="*/ 6647688 w 6647688"/>
                  <a:gd name="connsiteY2" fmla="*/ 2049929 h 5612826"/>
                  <a:gd name="connsiteX3" fmla="*/ 5483868 w 6647688"/>
                  <a:gd name="connsiteY3" fmla="*/ 5594538 h 5612826"/>
                  <a:gd name="connsiteX4" fmla="*/ 0 w 6647688"/>
                  <a:gd name="connsiteY4" fmla="*/ 5612826 h 5612826"/>
                  <a:gd name="connsiteX5" fmla="*/ 9144 w 6647688"/>
                  <a:gd name="connsiteY5" fmla="*/ 0 h 5612826"/>
                  <a:gd name="connsiteX0" fmla="*/ 9144 w 6817415"/>
                  <a:gd name="connsiteY0" fmla="*/ 0 h 5612826"/>
                  <a:gd name="connsiteX1" fmla="*/ 5483868 w 6817415"/>
                  <a:gd name="connsiteY1" fmla="*/ 18288 h 5612826"/>
                  <a:gd name="connsiteX2" fmla="*/ 6817415 w 6817415"/>
                  <a:gd name="connsiteY2" fmla="*/ 2982340 h 5612826"/>
                  <a:gd name="connsiteX3" fmla="*/ 5483868 w 6817415"/>
                  <a:gd name="connsiteY3" fmla="*/ 5594538 h 5612826"/>
                  <a:gd name="connsiteX4" fmla="*/ 0 w 6817415"/>
                  <a:gd name="connsiteY4" fmla="*/ 5612826 h 5612826"/>
                  <a:gd name="connsiteX5" fmla="*/ 9144 w 6817415"/>
                  <a:gd name="connsiteY5" fmla="*/ 0 h 5612826"/>
                  <a:gd name="connsiteX0" fmla="*/ 36824 w 6817415"/>
                  <a:gd name="connsiteY0" fmla="*/ 5203 h 5594538"/>
                  <a:gd name="connsiteX1" fmla="*/ 5483868 w 6817415"/>
                  <a:gd name="connsiteY1" fmla="*/ 0 h 5594538"/>
                  <a:gd name="connsiteX2" fmla="*/ 6817415 w 6817415"/>
                  <a:gd name="connsiteY2" fmla="*/ 2964052 h 5594538"/>
                  <a:gd name="connsiteX3" fmla="*/ 5483868 w 6817415"/>
                  <a:gd name="connsiteY3" fmla="*/ 5576250 h 5594538"/>
                  <a:gd name="connsiteX4" fmla="*/ 0 w 6817415"/>
                  <a:gd name="connsiteY4" fmla="*/ 5594538 h 5594538"/>
                  <a:gd name="connsiteX5" fmla="*/ 36824 w 6817415"/>
                  <a:gd name="connsiteY5" fmla="*/ 5203 h 5594538"/>
                  <a:gd name="connsiteX0" fmla="*/ 36824 w 7315694"/>
                  <a:gd name="connsiteY0" fmla="*/ 5203 h 5594538"/>
                  <a:gd name="connsiteX1" fmla="*/ 5483868 w 7315694"/>
                  <a:gd name="connsiteY1" fmla="*/ 0 h 5594538"/>
                  <a:gd name="connsiteX2" fmla="*/ 7315693 w 7315694"/>
                  <a:gd name="connsiteY2" fmla="*/ 2855986 h 5594538"/>
                  <a:gd name="connsiteX3" fmla="*/ 5483868 w 7315694"/>
                  <a:gd name="connsiteY3" fmla="*/ 5576250 h 5594538"/>
                  <a:gd name="connsiteX4" fmla="*/ 0 w 7315694"/>
                  <a:gd name="connsiteY4" fmla="*/ 5594538 h 5594538"/>
                  <a:gd name="connsiteX5" fmla="*/ 36824 w 7315694"/>
                  <a:gd name="connsiteY5" fmla="*/ 5203 h 5594538"/>
                  <a:gd name="connsiteX0" fmla="*/ 1 w 7278871"/>
                  <a:gd name="connsiteY0" fmla="*/ 5203 h 5585142"/>
                  <a:gd name="connsiteX1" fmla="*/ 5447045 w 7278871"/>
                  <a:gd name="connsiteY1" fmla="*/ 0 h 5585142"/>
                  <a:gd name="connsiteX2" fmla="*/ 7278870 w 7278871"/>
                  <a:gd name="connsiteY2" fmla="*/ 2855986 h 5585142"/>
                  <a:gd name="connsiteX3" fmla="*/ 5447045 w 7278871"/>
                  <a:gd name="connsiteY3" fmla="*/ 5576250 h 5585142"/>
                  <a:gd name="connsiteX4" fmla="*/ 378408 w 7278871"/>
                  <a:gd name="connsiteY4" fmla="*/ 5585142 h 5585142"/>
                  <a:gd name="connsiteX5" fmla="*/ 1 w 7278871"/>
                  <a:gd name="connsiteY5" fmla="*/ 5203 h 5585142"/>
                  <a:gd name="connsiteX0" fmla="*/ 9136 w 6900464"/>
                  <a:gd name="connsiteY0" fmla="*/ 9902 h 5585142"/>
                  <a:gd name="connsiteX1" fmla="*/ 5068638 w 6900464"/>
                  <a:gd name="connsiteY1" fmla="*/ 0 h 5585142"/>
                  <a:gd name="connsiteX2" fmla="*/ 6900463 w 6900464"/>
                  <a:gd name="connsiteY2" fmla="*/ 2855986 h 5585142"/>
                  <a:gd name="connsiteX3" fmla="*/ 5068638 w 6900464"/>
                  <a:gd name="connsiteY3" fmla="*/ 5576250 h 5585142"/>
                  <a:gd name="connsiteX4" fmla="*/ 1 w 6900464"/>
                  <a:gd name="connsiteY4" fmla="*/ 5585142 h 5585142"/>
                  <a:gd name="connsiteX5" fmla="*/ 9136 w 6900464"/>
                  <a:gd name="connsiteY5" fmla="*/ 9902 h 558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900464" h="5585142">
                    <a:moveTo>
                      <a:pt x="9136" y="9902"/>
                    </a:moveTo>
                    <a:lnTo>
                      <a:pt x="5068638" y="0"/>
                    </a:lnTo>
                    <a:lnTo>
                      <a:pt x="6900463" y="2855986"/>
                    </a:lnTo>
                    <a:lnTo>
                      <a:pt x="5068638" y="5576250"/>
                    </a:lnTo>
                    <a:lnTo>
                      <a:pt x="1" y="5585142"/>
                    </a:lnTo>
                    <a:lnTo>
                      <a:pt x="9136" y="9902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396943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677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cs typeface="+mn-cs"/>
                  <a:sym typeface="Calibri"/>
                </a:endParaRPr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395FDD0C-415E-D344-BDE8-BA6B75E3912A}"/>
                  </a:ext>
                </a:extLst>
              </p:cNvPr>
              <p:cNvSpPr txBox="1"/>
              <p:nvPr/>
            </p:nvSpPr>
            <p:spPr>
              <a:xfrm>
                <a:off x="3903403" y="1340897"/>
                <a:ext cx="5405150" cy="400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396943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FYuanMedium-B5" panose="020F0509000000000000" pitchFamily="49" charset="-120"/>
                  <a:ea typeface="DFYuanMedium-B5" panose="020F0509000000000000" pitchFamily="49" charset="-120"/>
                  <a:cs typeface="Calibri"/>
                  <a:sym typeface="Calibri"/>
                </a:endParaRPr>
              </a:p>
            </p:txBody>
          </p:sp>
        </p:grpSp>
        <p:sp>
          <p:nvSpPr>
            <p:cNvPr id="9" name="三角形 3">
              <a:extLst>
                <a:ext uri="{FF2B5EF4-FFF2-40B4-BE49-F238E27FC236}">
                  <a16:creationId xmlns:a16="http://schemas.microsoft.com/office/drawing/2014/main" id="{BD124D3D-AFFC-BB47-829D-A26C06CB35B5}"/>
                </a:ext>
              </a:extLst>
            </p:cNvPr>
            <p:cNvSpPr/>
            <p:nvPr/>
          </p:nvSpPr>
          <p:spPr>
            <a:xfrm>
              <a:off x="-6096" y="-11744"/>
              <a:ext cx="5430829" cy="834297"/>
            </a:xfrm>
            <a:custGeom>
              <a:avLst/>
              <a:gdLst>
                <a:gd name="connsiteX0" fmla="*/ 0 w 3938016"/>
                <a:gd name="connsiteY0" fmla="*/ 902208 h 902208"/>
                <a:gd name="connsiteX1" fmla="*/ 1969008 w 3938016"/>
                <a:gd name="connsiteY1" fmla="*/ 0 h 902208"/>
                <a:gd name="connsiteX2" fmla="*/ 3938016 w 3938016"/>
                <a:gd name="connsiteY2" fmla="*/ 902208 h 902208"/>
                <a:gd name="connsiteX3" fmla="*/ 0 w 3938016"/>
                <a:gd name="connsiteY3" fmla="*/ 902208 h 902208"/>
                <a:gd name="connsiteX0" fmla="*/ 6096 w 3944112"/>
                <a:gd name="connsiteY0" fmla="*/ 914400 h 914400"/>
                <a:gd name="connsiteX1" fmla="*/ 0 w 3944112"/>
                <a:gd name="connsiteY1" fmla="*/ 0 h 914400"/>
                <a:gd name="connsiteX2" fmla="*/ 3944112 w 3944112"/>
                <a:gd name="connsiteY2" fmla="*/ 914400 h 914400"/>
                <a:gd name="connsiteX3" fmla="*/ 6096 w 3944112"/>
                <a:gd name="connsiteY3" fmla="*/ 914400 h 914400"/>
                <a:gd name="connsiteX0" fmla="*/ 6096 w 5431536"/>
                <a:gd name="connsiteY0" fmla="*/ 914400 h 914400"/>
                <a:gd name="connsiteX1" fmla="*/ 0 w 5431536"/>
                <a:gd name="connsiteY1" fmla="*/ 0 h 914400"/>
                <a:gd name="connsiteX2" fmla="*/ 5431536 w 5431536"/>
                <a:gd name="connsiteY2" fmla="*/ 12192 h 914400"/>
                <a:gd name="connsiteX3" fmla="*/ 6096 w 5431536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31536" h="914400">
                  <a:moveTo>
                    <a:pt x="6096" y="914400"/>
                  </a:moveTo>
                  <a:lnTo>
                    <a:pt x="0" y="0"/>
                  </a:lnTo>
                  <a:lnTo>
                    <a:pt x="5431536" y="12192"/>
                  </a:lnTo>
                  <a:lnTo>
                    <a:pt x="6096" y="914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39694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443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  <a:sym typeface="Calibri"/>
              </a:endParaRPr>
            </a:p>
          </p:txBody>
        </p:sp>
        <p:sp>
          <p:nvSpPr>
            <p:cNvPr id="10" name="Oval 14">
              <a:extLst>
                <a:ext uri="{FF2B5EF4-FFF2-40B4-BE49-F238E27FC236}">
                  <a16:creationId xmlns:a16="http://schemas.microsoft.com/office/drawing/2014/main" id="{6E0F0DAA-9DE3-714C-B21D-8948D3D9F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39694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677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Calibri"/>
                <a:cs typeface="+mn-cs"/>
                <a:sym typeface="Calibri"/>
              </a:endParaRPr>
            </a:p>
          </p:txBody>
        </p:sp>
      </p:grpSp>
      <p:sp>
        <p:nvSpPr>
          <p:cNvPr id="24" name="椭圆 23">
            <a:extLst>
              <a:ext uri="{FF2B5EF4-FFF2-40B4-BE49-F238E27FC236}">
                <a16:creationId xmlns:a16="http://schemas.microsoft.com/office/drawing/2014/main" id="{DA1AD3DF-2556-490E-B344-6BF05870D4B8}"/>
              </a:ext>
            </a:extLst>
          </p:cNvPr>
          <p:cNvSpPr/>
          <p:nvPr/>
        </p:nvSpPr>
        <p:spPr>
          <a:xfrm>
            <a:off x="1328880" y="1702871"/>
            <a:ext cx="3666224" cy="3667550"/>
          </a:xfrm>
          <a:prstGeom prst="ellipse">
            <a:avLst/>
          </a:prstGeom>
          <a:noFill/>
          <a:ln w="889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4B46270-74A3-4A61-B02F-50D4AB90998F}"/>
              </a:ext>
            </a:extLst>
          </p:cNvPr>
          <p:cNvSpPr txBox="1"/>
          <p:nvPr/>
        </p:nvSpPr>
        <p:spPr>
          <a:xfrm>
            <a:off x="1863279" y="2566923"/>
            <a:ext cx="2597424" cy="19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0" spc="80" dirty="0">
                <a:solidFill>
                  <a:prstClr val="black">
                    <a:lumMod val="85000"/>
                    <a:lumOff val="1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kumimoji="0" lang="zh-CN" altLang="en-US" sz="12000" b="0" i="0" u="none" strike="noStrike" kern="1200" cap="none" spc="8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E18A8F1E-57D0-48B1-B1A7-47E4A9EA1347}"/>
              </a:ext>
            </a:extLst>
          </p:cNvPr>
          <p:cNvSpPr txBox="1"/>
          <p:nvPr/>
        </p:nvSpPr>
        <p:spPr>
          <a:xfrm>
            <a:off x="5735166" y="2920812"/>
            <a:ext cx="6102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計畫研修與案例分享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450D642D-C41B-4ED0-B06E-C9B12C5A9971}"/>
              </a:ext>
            </a:extLst>
          </p:cNvPr>
          <p:cNvCxnSpPr/>
          <p:nvPr/>
        </p:nvCxnSpPr>
        <p:spPr>
          <a:xfrm flipV="1">
            <a:off x="5735166" y="3690253"/>
            <a:ext cx="5256584" cy="118832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74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群組 16"/>
          <p:cNvGrpSpPr/>
          <p:nvPr/>
        </p:nvGrpSpPr>
        <p:grpSpPr>
          <a:xfrm>
            <a:off x="-6095" y="-10502"/>
            <a:ext cx="5430122" cy="834189"/>
            <a:chOff x="-6096" y="-11744"/>
            <a:chExt cx="5430829" cy="834298"/>
          </a:xfrm>
        </p:grpSpPr>
        <p:sp>
          <p:nvSpPr>
            <p:cNvPr id="18" name="三角形 3">
              <a:extLst>
                <a:ext uri="{FF2B5EF4-FFF2-40B4-BE49-F238E27FC236}">
                  <a16:creationId xmlns:a16="http://schemas.microsoft.com/office/drawing/2014/main" id="{1BA90B60-76B8-3F4B-BBAF-2AFCCAFD2959}"/>
                </a:ext>
              </a:extLst>
            </p:cNvPr>
            <p:cNvSpPr/>
            <p:nvPr/>
          </p:nvSpPr>
          <p:spPr>
            <a:xfrm>
              <a:off x="-6096" y="-11744"/>
              <a:ext cx="5430829" cy="834297"/>
            </a:xfrm>
            <a:custGeom>
              <a:avLst/>
              <a:gdLst>
                <a:gd name="connsiteX0" fmla="*/ 0 w 3938016"/>
                <a:gd name="connsiteY0" fmla="*/ 902208 h 902208"/>
                <a:gd name="connsiteX1" fmla="*/ 1969008 w 3938016"/>
                <a:gd name="connsiteY1" fmla="*/ 0 h 902208"/>
                <a:gd name="connsiteX2" fmla="*/ 3938016 w 3938016"/>
                <a:gd name="connsiteY2" fmla="*/ 902208 h 902208"/>
                <a:gd name="connsiteX3" fmla="*/ 0 w 3938016"/>
                <a:gd name="connsiteY3" fmla="*/ 902208 h 902208"/>
                <a:gd name="connsiteX0" fmla="*/ 6096 w 3944112"/>
                <a:gd name="connsiteY0" fmla="*/ 914400 h 914400"/>
                <a:gd name="connsiteX1" fmla="*/ 0 w 3944112"/>
                <a:gd name="connsiteY1" fmla="*/ 0 h 914400"/>
                <a:gd name="connsiteX2" fmla="*/ 3944112 w 3944112"/>
                <a:gd name="connsiteY2" fmla="*/ 914400 h 914400"/>
                <a:gd name="connsiteX3" fmla="*/ 6096 w 3944112"/>
                <a:gd name="connsiteY3" fmla="*/ 914400 h 914400"/>
                <a:gd name="connsiteX0" fmla="*/ 6096 w 5431536"/>
                <a:gd name="connsiteY0" fmla="*/ 914400 h 914400"/>
                <a:gd name="connsiteX1" fmla="*/ 0 w 5431536"/>
                <a:gd name="connsiteY1" fmla="*/ 0 h 914400"/>
                <a:gd name="connsiteX2" fmla="*/ 5431536 w 5431536"/>
                <a:gd name="connsiteY2" fmla="*/ 12192 h 914400"/>
                <a:gd name="connsiteX3" fmla="*/ 6096 w 5431536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31536" h="914400">
                  <a:moveTo>
                    <a:pt x="6096" y="914400"/>
                  </a:moveTo>
                  <a:lnTo>
                    <a:pt x="0" y="0"/>
                  </a:lnTo>
                  <a:lnTo>
                    <a:pt x="5431536" y="12192"/>
                  </a:lnTo>
                  <a:lnTo>
                    <a:pt x="6096" y="914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39690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443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  <a:sym typeface="Calibri"/>
              </a:endParaRPr>
            </a:p>
          </p:txBody>
        </p:sp>
        <p:sp>
          <p:nvSpPr>
            <p:cNvPr id="19" name="Oval 14">
              <a:extLst>
                <a:ext uri="{FF2B5EF4-FFF2-40B4-BE49-F238E27FC236}">
                  <a16:creationId xmlns:a16="http://schemas.microsoft.com/office/drawing/2014/main" id="{95175E8E-E906-5C4C-8F74-94EC4ACF7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39690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677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Calibri"/>
                <a:cs typeface="+mn-cs"/>
                <a:sym typeface="Calibri"/>
              </a:endParaRPr>
            </a:p>
          </p:txBody>
        </p:sp>
      </p:grpSp>
      <p:sp>
        <p:nvSpPr>
          <p:cNvPr id="6" name="Shape 651"/>
          <p:cNvSpPr/>
          <p:nvPr/>
        </p:nvSpPr>
        <p:spPr>
          <a:xfrm>
            <a:off x="4548637" y="507302"/>
            <a:ext cx="6001488" cy="628853"/>
          </a:xfrm>
          <a:prstGeom prst="rect">
            <a:avLst/>
          </a:prstGeom>
          <a:solidFill>
            <a:srgbClr val="F7CAAC">
              <a:alpha val="55686"/>
            </a:srgbClr>
          </a:solidFill>
          <a:ln>
            <a:noFill/>
          </a:ln>
        </p:spPr>
        <p:txBody>
          <a:bodyPr wrap="square" lIns="91413" tIns="45694" rIns="91413" bIns="45694" anchor="ctr" anchorCtr="0">
            <a:noAutofit/>
          </a:bodyPr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Shape 735"/>
          <p:cNvSpPr txBox="1">
            <a:spLocks noGrp="1"/>
          </p:cNvSpPr>
          <p:nvPr>
            <p:ph idx="1"/>
          </p:nvPr>
        </p:nvSpPr>
        <p:spPr>
          <a:xfrm>
            <a:off x="190550" y="1341562"/>
            <a:ext cx="11665296" cy="4596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3" tIns="45694" rIns="91413" bIns="45694" rtlCol="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3A3838"/>
              </a:buClr>
              <a:buSzPct val="100000"/>
              <a:buNone/>
            </a:pPr>
            <a:r>
              <a:rPr lang="zh-TW" altLang="en-US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成效</a:t>
            </a:r>
            <a:r>
              <a:rPr lang="zh-TW" altLang="en-US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評估規劃與</a:t>
            </a:r>
            <a:r>
              <a:rPr lang="zh-TW" altLang="en-US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實施</a:t>
            </a:r>
            <a:endParaRPr lang="en-US" altLang="zh-TW" dirty="0" smtClean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Clr>
                <a:srgbClr val="3A3838"/>
              </a:buClr>
              <a:buSzPct val="100000"/>
              <a:buNone/>
            </a:pPr>
            <a:r>
              <a:rPr lang="en-US" altLang="zh-TW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zh-TW" altLang="en-US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本計畫實施的成效，採</a:t>
            </a:r>
            <a:r>
              <a:rPr lang="en-US" altLang="zh-TW" dirty="0" err="1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Guskey</a:t>
            </a:r>
            <a:r>
              <a:rPr lang="zh-TW" altLang="en-US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（</a:t>
            </a:r>
            <a:r>
              <a:rPr lang="en-US" altLang="zh-TW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  <a:r>
              <a:rPr lang="zh-TW" altLang="en-US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）的教師專業成長的成效</a:t>
            </a:r>
            <a:r>
              <a:rPr lang="zh-TW" altLang="en-US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評估架構，進行參</a:t>
            </a:r>
            <a:r>
              <a:rPr lang="zh-TW" altLang="en-US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與者反應、參與者學習和參與者使用</a:t>
            </a:r>
            <a:r>
              <a:rPr lang="zh-TW" altLang="en-US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新知等三層面的成效評估。</a:t>
            </a:r>
            <a:endParaRPr lang="en-US" altLang="zh-TW" dirty="0" smtClean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Clr>
                <a:srgbClr val="3A3838"/>
              </a:buClr>
              <a:buSzPct val="100000"/>
              <a:buNone/>
            </a:pPr>
            <a:r>
              <a:rPr lang="zh-TW" altLang="en-US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zh-TW" altLang="en-US" sz="2000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評估方式以觀察</a:t>
            </a:r>
            <a:r>
              <a:rPr lang="zh-TW" altLang="en-US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、訪談及</a:t>
            </a:r>
            <a:r>
              <a:rPr lang="zh-TW" altLang="en-US" sz="2000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問卷調查等方式</a:t>
            </a:r>
            <a:r>
              <a:rPr lang="zh-TW" altLang="en-US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進行。運用的評估工具有教室走察觀察表、專業成長活動實施回饋表、教師備課研討心得記錄、教師專業發展評鑑教學觀察記錄表、質性訪談記錄等</a:t>
            </a:r>
            <a:r>
              <a:rPr lang="en-US" altLang="zh-TW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zh-TW" altLang="en-US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種工具。教室走察觀察表、教專教學觀察紀錄表屬形成性評估，於歷次活動結束後或平日上課中不定期實施；另</a:t>
            </a:r>
            <a:r>
              <a:rPr lang="en-US" altLang="zh-TW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zh-TW" altLang="en-US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種評估工具屬總結性評估，則在歷次活動終了前進行評估。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33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Shape 737"/>
          <p:cNvSpPr/>
          <p:nvPr/>
        </p:nvSpPr>
        <p:spPr>
          <a:xfrm>
            <a:off x="4583038" y="489908"/>
            <a:ext cx="6233217" cy="646247"/>
          </a:xfrm>
          <a:prstGeom prst="rect">
            <a:avLst/>
          </a:prstGeom>
          <a:noFill/>
          <a:ln>
            <a:noFill/>
          </a:ln>
        </p:spPr>
        <p:txBody>
          <a:bodyPr wrap="square" lIns="91413" tIns="45694" rIns="91413" bIns="45694" anchor="t" anchorCtr="0">
            <a:no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F4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計畫研修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F4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~</a:t>
            </a: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F4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實作與分享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23F4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0" y="456321"/>
            <a:ext cx="3679700" cy="392761"/>
            <a:chOff x="0" y="455140"/>
            <a:chExt cx="3680179" cy="392812"/>
          </a:xfrm>
        </p:grpSpPr>
        <p:sp>
          <p:nvSpPr>
            <p:cNvPr id="21" name="รูปห้าเหลี่ยม 33">
              <a:extLst>
                <a:ext uri="{FF2B5EF4-FFF2-40B4-BE49-F238E27FC236}">
                  <a16:creationId xmlns:a16="http://schemas.microsoft.com/office/drawing/2014/main" id="{82A21366-8FB7-A548-A69E-4FBEA6921F5C}"/>
                </a:ext>
              </a:extLst>
            </p:cNvPr>
            <p:cNvSpPr/>
            <p:nvPr/>
          </p:nvSpPr>
          <p:spPr>
            <a:xfrm>
              <a:off x="0" y="455140"/>
              <a:ext cx="3680179" cy="392812"/>
            </a:xfrm>
            <a:prstGeom prst="homePlate">
              <a:avLst>
                <a:gd name="adj" fmla="val 48029"/>
              </a:avLst>
            </a:prstGeom>
            <a:solidFill>
              <a:srgbClr val="C5CB63"/>
            </a:solidFill>
            <a:ln>
              <a:noFill/>
            </a:ln>
            <a:effectLst>
              <a:outerShdw blurRad="1651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39690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677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  <a:sym typeface="Calibri"/>
              </a:endParaRPr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95175E8E-E906-5C4C-8F74-94EC4ACF7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39690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677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Calibri"/>
                <a:cs typeface="+mn-cs"/>
                <a:sym typeface="Calibri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684513" y="473110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計畫研修與案例分享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1553" y="6360068"/>
            <a:ext cx="64417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09"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資料來源</a:t>
            </a:r>
            <a:r>
              <a:rPr lang="zh-TW" altLang="en-US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1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群組 16"/>
          <p:cNvGrpSpPr/>
          <p:nvPr/>
        </p:nvGrpSpPr>
        <p:grpSpPr>
          <a:xfrm>
            <a:off x="-6095" y="-10502"/>
            <a:ext cx="5430122" cy="834189"/>
            <a:chOff x="-6096" y="-11744"/>
            <a:chExt cx="5430829" cy="834298"/>
          </a:xfrm>
        </p:grpSpPr>
        <p:sp>
          <p:nvSpPr>
            <p:cNvPr id="18" name="三角形 3">
              <a:extLst>
                <a:ext uri="{FF2B5EF4-FFF2-40B4-BE49-F238E27FC236}">
                  <a16:creationId xmlns:a16="http://schemas.microsoft.com/office/drawing/2014/main" id="{1BA90B60-76B8-3F4B-BBAF-2AFCCAFD2959}"/>
                </a:ext>
              </a:extLst>
            </p:cNvPr>
            <p:cNvSpPr/>
            <p:nvPr/>
          </p:nvSpPr>
          <p:spPr>
            <a:xfrm>
              <a:off x="-6096" y="-11744"/>
              <a:ext cx="5430829" cy="834297"/>
            </a:xfrm>
            <a:custGeom>
              <a:avLst/>
              <a:gdLst>
                <a:gd name="connsiteX0" fmla="*/ 0 w 3938016"/>
                <a:gd name="connsiteY0" fmla="*/ 902208 h 902208"/>
                <a:gd name="connsiteX1" fmla="*/ 1969008 w 3938016"/>
                <a:gd name="connsiteY1" fmla="*/ 0 h 902208"/>
                <a:gd name="connsiteX2" fmla="*/ 3938016 w 3938016"/>
                <a:gd name="connsiteY2" fmla="*/ 902208 h 902208"/>
                <a:gd name="connsiteX3" fmla="*/ 0 w 3938016"/>
                <a:gd name="connsiteY3" fmla="*/ 902208 h 902208"/>
                <a:gd name="connsiteX0" fmla="*/ 6096 w 3944112"/>
                <a:gd name="connsiteY0" fmla="*/ 914400 h 914400"/>
                <a:gd name="connsiteX1" fmla="*/ 0 w 3944112"/>
                <a:gd name="connsiteY1" fmla="*/ 0 h 914400"/>
                <a:gd name="connsiteX2" fmla="*/ 3944112 w 3944112"/>
                <a:gd name="connsiteY2" fmla="*/ 914400 h 914400"/>
                <a:gd name="connsiteX3" fmla="*/ 6096 w 3944112"/>
                <a:gd name="connsiteY3" fmla="*/ 914400 h 914400"/>
                <a:gd name="connsiteX0" fmla="*/ 6096 w 5431536"/>
                <a:gd name="connsiteY0" fmla="*/ 914400 h 914400"/>
                <a:gd name="connsiteX1" fmla="*/ 0 w 5431536"/>
                <a:gd name="connsiteY1" fmla="*/ 0 h 914400"/>
                <a:gd name="connsiteX2" fmla="*/ 5431536 w 5431536"/>
                <a:gd name="connsiteY2" fmla="*/ 12192 h 914400"/>
                <a:gd name="connsiteX3" fmla="*/ 6096 w 5431536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31536" h="914400">
                  <a:moveTo>
                    <a:pt x="6096" y="914400"/>
                  </a:moveTo>
                  <a:lnTo>
                    <a:pt x="0" y="0"/>
                  </a:lnTo>
                  <a:lnTo>
                    <a:pt x="5431536" y="12192"/>
                  </a:lnTo>
                  <a:lnTo>
                    <a:pt x="6096" y="914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96903" hangingPunct="0">
                <a:defRPr/>
              </a:pPr>
              <a:endParaRPr kumimoji="1" lang="zh-TW" altLang="en-US" sz="1443" b="1" kern="0">
                <a:solidFill>
                  <a:prstClr val="white"/>
                </a:solidFill>
                <a:ea typeface="新細明體" panose="02020500000000000000" pitchFamily="18" charset="-120"/>
                <a:sym typeface="Calibri"/>
              </a:endParaRPr>
            </a:p>
          </p:txBody>
        </p:sp>
        <p:sp>
          <p:nvSpPr>
            <p:cNvPr id="19" name="Oval 14">
              <a:extLst>
                <a:ext uri="{FF2B5EF4-FFF2-40B4-BE49-F238E27FC236}">
                  <a16:creationId xmlns:a16="http://schemas.microsoft.com/office/drawing/2014/main" id="{95175E8E-E906-5C4C-8F74-94EC4ACF7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pPr defTabSz="396903" hangingPunct="0">
                <a:defRPr/>
              </a:pPr>
              <a:endParaRPr lang="th-TH" sz="1677" b="1" kern="0">
                <a:solidFill>
                  <a:srgbClr val="252D30"/>
                </a:solidFill>
                <a:sym typeface="Calibri"/>
              </a:endParaRPr>
            </a:p>
          </p:txBody>
        </p:sp>
      </p:grpSp>
      <p:sp>
        <p:nvSpPr>
          <p:cNvPr id="6" name="Shape 651"/>
          <p:cNvSpPr/>
          <p:nvPr/>
        </p:nvSpPr>
        <p:spPr>
          <a:xfrm>
            <a:off x="6167214" y="406592"/>
            <a:ext cx="5613297" cy="791984"/>
          </a:xfrm>
          <a:prstGeom prst="rect">
            <a:avLst/>
          </a:prstGeom>
          <a:solidFill>
            <a:srgbClr val="F7CAAC">
              <a:alpha val="55686"/>
            </a:srgbClr>
          </a:solidFill>
          <a:ln>
            <a:noFill/>
          </a:ln>
        </p:spPr>
        <p:txBody>
          <a:bodyPr wrap="square" lIns="91413" tIns="45694" rIns="91413" bIns="45694" anchor="ctr" anchorCtr="0">
            <a:noAutofit/>
          </a:bodyPr>
          <a:lstStyle/>
          <a:p>
            <a:pPr algn="ctr" defTabSz="914309">
              <a:defRPr/>
            </a:pPr>
            <a:endParaRPr sz="180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Shape 735"/>
          <p:cNvSpPr txBox="1">
            <a:spLocks noGrp="1"/>
          </p:cNvSpPr>
          <p:nvPr>
            <p:ph idx="1"/>
          </p:nvPr>
        </p:nvSpPr>
        <p:spPr>
          <a:xfrm>
            <a:off x="436546" y="1125538"/>
            <a:ext cx="11491307" cy="53730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3" tIns="45694" rIns="91413" bIns="45694" rtlCol="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3A3838"/>
              </a:buClr>
              <a:buSzPct val="100000"/>
              <a:buNone/>
            </a:pPr>
            <a:r>
              <a:rPr lang="zh-TW" altLang="en-US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zh-TW" altLang="en-US" b="1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成效</a:t>
            </a:r>
            <a:r>
              <a:rPr lang="zh-TW" altLang="en-US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評估規劃與</a:t>
            </a:r>
            <a:r>
              <a:rPr lang="zh-TW" altLang="en-US" b="1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實施</a:t>
            </a:r>
            <a:endParaRPr lang="en-US" altLang="zh-TW" b="1" dirty="0" smtClean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Clr>
                <a:srgbClr val="3A3838"/>
              </a:buClr>
              <a:buSzPct val="100000"/>
              <a:buNone/>
            </a:pPr>
            <a:endParaRPr lang="en-US" altLang="zh-TW" dirty="0" smtClean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Clr>
                <a:srgbClr val="3A3838"/>
              </a:buClr>
              <a:buSzPct val="100000"/>
              <a:buNone/>
            </a:pPr>
            <a:r>
              <a:rPr lang="en-US" altLang="zh-TW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dirty="0" smtClean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lang="zh-TW" altLang="en-US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09">
              <a:buSzPct val="25000"/>
              <a:defRPr/>
            </a:pPr>
            <a:fld id="{00000000-1234-1234-1234-123412341234}" type="slidenum">
              <a:rPr lang="en-US" altLang="zh-TW" sz="140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pPr defTabSz="914309">
                <a:buSzPct val="25000"/>
                <a:defRPr/>
              </a:pPr>
              <a:t>34</a:t>
            </a:fld>
            <a:endParaRPr lang="zh-TW" altLang="en-US" sz="1400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Shape 737"/>
          <p:cNvSpPr/>
          <p:nvPr/>
        </p:nvSpPr>
        <p:spPr>
          <a:xfrm>
            <a:off x="6167214" y="406592"/>
            <a:ext cx="5760640" cy="646247"/>
          </a:xfrm>
          <a:prstGeom prst="rect">
            <a:avLst/>
          </a:prstGeom>
          <a:noFill/>
          <a:ln>
            <a:noFill/>
          </a:ln>
        </p:spPr>
        <p:txBody>
          <a:bodyPr wrap="square" lIns="91413" tIns="45694" rIns="91413" bIns="45694" anchor="t" anchorCtr="0">
            <a:noAutofit/>
          </a:bodyPr>
          <a:lstStyle/>
          <a:p>
            <a:pPr defTabSz="914309">
              <a:buSzPct val="25000"/>
              <a:defRPr/>
            </a:pPr>
            <a:r>
              <a:rPr lang="zh-TW" altLang="en-US" sz="3600" b="1" dirty="0" smtClean="0">
                <a:solidFill>
                  <a:srgbClr val="323F4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計畫研修</a:t>
            </a:r>
            <a:r>
              <a:rPr lang="en-US" altLang="zh-TW" sz="3600" b="1" dirty="0" smtClean="0">
                <a:solidFill>
                  <a:srgbClr val="323F4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3600" b="1" dirty="0" smtClean="0">
                <a:solidFill>
                  <a:srgbClr val="323F4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實作與分享</a:t>
            </a:r>
            <a:endParaRPr lang="zh-TW" altLang="en-US" sz="3600" b="1" dirty="0">
              <a:solidFill>
                <a:srgbClr val="323F4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0" y="456321"/>
            <a:ext cx="3679700" cy="392761"/>
            <a:chOff x="0" y="455140"/>
            <a:chExt cx="3680179" cy="392812"/>
          </a:xfrm>
        </p:grpSpPr>
        <p:sp>
          <p:nvSpPr>
            <p:cNvPr id="21" name="รูปห้าเหลี่ยม 33">
              <a:extLst>
                <a:ext uri="{FF2B5EF4-FFF2-40B4-BE49-F238E27FC236}">
                  <a16:creationId xmlns:a16="http://schemas.microsoft.com/office/drawing/2014/main" id="{82A21366-8FB7-A548-A69E-4FBEA6921F5C}"/>
                </a:ext>
              </a:extLst>
            </p:cNvPr>
            <p:cNvSpPr/>
            <p:nvPr/>
          </p:nvSpPr>
          <p:spPr>
            <a:xfrm>
              <a:off x="0" y="455140"/>
              <a:ext cx="3680179" cy="392812"/>
            </a:xfrm>
            <a:prstGeom prst="homePlate">
              <a:avLst>
                <a:gd name="adj" fmla="val 48029"/>
              </a:avLst>
            </a:prstGeom>
            <a:solidFill>
              <a:srgbClr val="C5CB63"/>
            </a:solidFill>
            <a:ln>
              <a:noFill/>
            </a:ln>
            <a:effectLst>
              <a:outerShdw blurRad="1651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96903" hangingPunct="0">
                <a:defRPr/>
              </a:pPr>
              <a:endParaRPr lang="th-TH" sz="1677" b="1" kern="0" dirty="0">
                <a:solidFill>
                  <a:prstClr val="white"/>
                </a:solidFill>
                <a:sym typeface="Calibri"/>
              </a:endParaRPr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95175E8E-E906-5C4C-8F74-94EC4ACF7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pPr defTabSz="396903" hangingPunct="0">
                <a:defRPr/>
              </a:pPr>
              <a:endParaRPr lang="th-TH" sz="1677" b="1" kern="0">
                <a:solidFill>
                  <a:srgbClr val="252D30"/>
                </a:solidFill>
                <a:sym typeface="Calibri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684513" y="473110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09">
              <a:defRPr/>
            </a:pPr>
            <a:r>
              <a:rPr lang="zh-TW" alt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软雅黑" panose="020B0503020204020204" pitchFamily="34" charset="-122"/>
              </a:rPr>
              <a:t>計畫研修與案例分享</a:t>
            </a:r>
            <a:endParaRPr lang="zh-TW" altLang="en-US" sz="1800" dirty="0">
              <a:solidFill>
                <a:prstClr val="black">
                  <a:lumMod val="75000"/>
                  <a:lumOff val="25000"/>
                </a:prstClr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43387"/>
              </p:ext>
            </p:extLst>
          </p:nvPr>
        </p:nvGraphicFramePr>
        <p:xfrm>
          <a:off x="838622" y="1704304"/>
          <a:ext cx="10513699" cy="4478954"/>
        </p:xfrm>
        <a:graphic>
          <a:graphicData uri="http://schemas.openxmlformats.org/drawingml/2006/table">
            <a:tbl>
              <a:tblPr firstRow="1" firstCol="1" bandRow="1"/>
              <a:tblGrid>
                <a:gridCol w="2512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預期成效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實施方式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實施期程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評估工具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學員能習得素養導向教學設計的能力。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以問卷調查方式，蒐集學員的意見。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第一場次、第二場次課程結束後進行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附件一：學習評估問卷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4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學員能應用素養導向教學策略實施教學。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以問卷調查方式，蒐集學員量化與質性回饋。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訪談教師實際應用的情形與疑難。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第三場次當天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附件一：學習評估問卷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訪談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學員能參與共備觀議課，調整課程教學。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參與者直接觀察，填寫觀課紀錄表。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第三場次當天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參與教師教學觀察表、公開授課教師省思紀錄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1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群組 16"/>
          <p:cNvGrpSpPr/>
          <p:nvPr/>
        </p:nvGrpSpPr>
        <p:grpSpPr>
          <a:xfrm>
            <a:off x="-6095" y="-10502"/>
            <a:ext cx="5430122" cy="834189"/>
            <a:chOff x="-6096" y="-11744"/>
            <a:chExt cx="5430829" cy="834298"/>
          </a:xfrm>
        </p:grpSpPr>
        <p:sp>
          <p:nvSpPr>
            <p:cNvPr id="18" name="三角形 3">
              <a:extLst>
                <a:ext uri="{FF2B5EF4-FFF2-40B4-BE49-F238E27FC236}">
                  <a16:creationId xmlns:a16="http://schemas.microsoft.com/office/drawing/2014/main" id="{1BA90B60-76B8-3F4B-BBAF-2AFCCAFD2959}"/>
                </a:ext>
              </a:extLst>
            </p:cNvPr>
            <p:cNvSpPr/>
            <p:nvPr/>
          </p:nvSpPr>
          <p:spPr>
            <a:xfrm>
              <a:off x="-6096" y="-11744"/>
              <a:ext cx="5430829" cy="834297"/>
            </a:xfrm>
            <a:custGeom>
              <a:avLst/>
              <a:gdLst>
                <a:gd name="connsiteX0" fmla="*/ 0 w 3938016"/>
                <a:gd name="connsiteY0" fmla="*/ 902208 h 902208"/>
                <a:gd name="connsiteX1" fmla="*/ 1969008 w 3938016"/>
                <a:gd name="connsiteY1" fmla="*/ 0 h 902208"/>
                <a:gd name="connsiteX2" fmla="*/ 3938016 w 3938016"/>
                <a:gd name="connsiteY2" fmla="*/ 902208 h 902208"/>
                <a:gd name="connsiteX3" fmla="*/ 0 w 3938016"/>
                <a:gd name="connsiteY3" fmla="*/ 902208 h 902208"/>
                <a:gd name="connsiteX0" fmla="*/ 6096 w 3944112"/>
                <a:gd name="connsiteY0" fmla="*/ 914400 h 914400"/>
                <a:gd name="connsiteX1" fmla="*/ 0 w 3944112"/>
                <a:gd name="connsiteY1" fmla="*/ 0 h 914400"/>
                <a:gd name="connsiteX2" fmla="*/ 3944112 w 3944112"/>
                <a:gd name="connsiteY2" fmla="*/ 914400 h 914400"/>
                <a:gd name="connsiteX3" fmla="*/ 6096 w 3944112"/>
                <a:gd name="connsiteY3" fmla="*/ 914400 h 914400"/>
                <a:gd name="connsiteX0" fmla="*/ 6096 w 5431536"/>
                <a:gd name="connsiteY0" fmla="*/ 914400 h 914400"/>
                <a:gd name="connsiteX1" fmla="*/ 0 w 5431536"/>
                <a:gd name="connsiteY1" fmla="*/ 0 h 914400"/>
                <a:gd name="connsiteX2" fmla="*/ 5431536 w 5431536"/>
                <a:gd name="connsiteY2" fmla="*/ 12192 h 914400"/>
                <a:gd name="connsiteX3" fmla="*/ 6096 w 5431536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31536" h="914400">
                  <a:moveTo>
                    <a:pt x="6096" y="914400"/>
                  </a:moveTo>
                  <a:lnTo>
                    <a:pt x="0" y="0"/>
                  </a:lnTo>
                  <a:lnTo>
                    <a:pt x="5431536" y="12192"/>
                  </a:lnTo>
                  <a:lnTo>
                    <a:pt x="6096" y="914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39690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443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  <a:sym typeface="Calibri"/>
              </a:endParaRPr>
            </a:p>
          </p:txBody>
        </p:sp>
        <p:sp>
          <p:nvSpPr>
            <p:cNvPr id="19" name="Oval 14">
              <a:extLst>
                <a:ext uri="{FF2B5EF4-FFF2-40B4-BE49-F238E27FC236}">
                  <a16:creationId xmlns:a16="http://schemas.microsoft.com/office/drawing/2014/main" id="{95175E8E-E906-5C4C-8F74-94EC4ACF7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39690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677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Calibri"/>
                <a:cs typeface="+mn-cs"/>
                <a:sym typeface="Calibri"/>
              </a:endParaRPr>
            </a:p>
          </p:txBody>
        </p:sp>
      </p:grpSp>
      <p:sp>
        <p:nvSpPr>
          <p:cNvPr id="6" name="Shape 651"/>
          <p:cNvSpPr/>
          <p:nvPr/>
        </p:nvSpPr>
        <p:spPr>
          <a:xfrm>
            <a:off x="5879182" y="406592"/>
            <a:ext cx="5857472" cy="617001"/>
          </a:xfrm>
          <a:prstGeom prst="rect">
            <a:avLst/>
          </a:prstGeom>
          <a:solidFill>
            <a:srgbClr val="F7CAAC">
              <a:alpha val="55686"/>
            </a:srgbClr>
          </a:solidFill>
          <a:ln>
            <a:noFill/>
          </a:ln>
        </p:spPr>
        <p:txBody>
          <a:bodyPr wrap="square" lIns="91413" tIns="45694" rIns="91413" bIns="45694" anchor="ctr" anchorCtr="0">
            <a:noAutofit/>
          </a:bodyPr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Shape 735"/>
          <p:cNvSpPr txBox="1">
            <a:spLocks noGrp="1"/>
          </p:cNvSpPr>
          <p:nvPr>
            <p:ph idx="1"/>
          </p:nvPr>
        </p:nvSpPr>
        <p:spPr>
          <a:xfrm>
            <a:off x="1414686" y="1053530"/>
            <a:ext cx="9433048" cy="47850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3" tIns="45694" rIns="91413" bIns="45694" rtlCol="0" anchor="t" anchorCtr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3A3838"/>
              </a:buClr>
              <a:buSzPct val="100000"/>
              <a:buNone/>
            </a:pPr>
            <a:r>
              <a:rPr lang="zh-TW" altLang="en-US" sz="3200" b="1" dirty="0">
                <a:solidFill>
                  <a:srgbClr val="3A3838"/>
                </a:solidFill>
                <a:latin typeface="+mn-ea"/>
                <a:ea typeface="+mn-ea"/>
                <a:cs typeface="Arial"/>
                <a:sym typeface="Arial"/>
              </a:rPr>
              <a:t>一、苗栗縣鶴岡國小學習共同體共同備課社群</a:t>
            </a:r>
            <a:r>
              <a:rPr lang="zh-TW" altLang="en-US" sz="3200" b="1" dirty="0" smtClean="0">
                <a:solidFill>
                  <a:srgbClr val="3A3838"/>
                </a:solidFill>
                <a:latin typeface="+mn-ea"/>
                <a:ea typeface="+mn-ea"/>
                <a:cs typeface="Arial"/>
                <a:sym typeface="Arial"/>
              </a:rPr>
              <a:t>計畫        二、臺中市「十二年</a:t>
            </a:r>
            <a:r>
              <a:rPr lang="zh-TW" altLang="en-US" sz="3200" b="1" dirty="0">
                <a:solidFill>
                  <a:srgbClr val="3A3838"/>
                </a:solidFill>
                <a:latin typeface="+mn-ea"/>
                <a:ea typeface="+mn-ea"/>
                <a:cs typeface="Arial"/>
                <a:sym typeface="Arial"/>
              </a:rPr>
              <a:t>國教精進生活課程素養導向</a:t>
            </a:r>
            <a:r>
              <a:rPr lang="zh-TW" altLang="en-US" sz="3200" b="1" dirty="0" smtClean="0">
                <a:solidFill>
                  <a:srgbClr val="3A3838"/>
                </a:solidFill>
                <a:latin typeface="+mn-ea"/>
                <a:ea typeface="+mn-ea"/>
                <a:cs typeface="Arial"/>
                <a:sym typeface="Arial"/>
              </a:rPr>
              <a:t>教</a:t>
            </a:r>
            <a:endParaRPr lang="en-US" altLang="zh-TW" sz="3200" b="1" dirty="0" smtClean="0">
              <a:solidFill>
                <a:srgbClr val="3A3838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3A3838"/>
              </a:buClr>
              <a:buSzPct val="100000"/>
              <a:buNone/>
            </a:pPr>
            <a:r>
              <a:rPr lang="en-US" altLang="zh-TW" sz="3200" b="1" dirty="0">
                <a:solidFill>
                  <a:srgbClr val="3A3838"/>
                </a:solidFill>
                <a:latin typeface="+mn-ea"/>
                <a:ea typeface="+mn-ea"/>
                <a:cs typeface="Arial"/>
                <a:sym typeface="Arial"/>
              </a:rPr>
              <a:t> </a:t>
            </a:r>
            <a:r>
              <a:rPr lang="en-US" altLang="zh-TW" sz="3200" b="1" dirty="0" smtClean="0">
                <a:solidFill>
                  <a:srgbClr val="3A3838"/>
                </a:solidFill>
                <a:latin typeface="+mn-ea"/>
                <a:ea typeface="+mn-ea"/>
                <a:cs typeface="Arial"/>
                <a:sym typeface="Arial"/>
              </a:rPr>
              <a:t>      </a:t>
            </a:r>
            <a:r>
              <a:rPr lang="zh-TW" altLang="en-US" sz="3200" b="1" dirty="0" smtClean="0">
                <a:solidFill>
                  <a:srgbClr val="3A3838"/>
                </a:solidFill>
                <a:latin typeface="+mn-ea"/>
                <a:ea typeface="+mn-ea"/>
                <a:cs typeface="Arial"/>
                <a:sym typeface="Arial"/>
              </a:rPr>
              <a:t>學</a:t>
            </a:r>
            <a:r>
              <a:rPr lang="zh-TW" altLang="en-US" sz="3200" b="1" dirty="0">
                <a:solidFill>
                  <a:srgbClr val="3A3838"/>
                </a:solidFill>
                <a:latin typeface="+mn-ea"/>
                <a:ea typeface="+mn-ea"/>
                <a:cs typeface="Arial"/>
                <a:sym typeface="Arial"/>
              </a:rPr>
              <a:t>工作坊」實施</a:t>
            </a:r>
            <a:r>
              <a:rPr lang="zh-TW" altLang="en-US" sz="3200" b="1" dirty="0" smtClean="0">
                <a:solidFill>
                  <a:srgbClr val="3A3838"/>
                </a:solidFill>
                <a:latin typeface="+mn-ea"/>
                <a:ea typeface="+mn-ea"/>
                <a:cs typeface="Arial"/>
                <a:sym typeface="Arial"/>
              </a:rPr>
              <a:t>計畫</a:t>
            </a:r>
            <a:endParaRPr lang="en-US" altLang="zh-TW" sz="3200" b="1" dirty="0" smtClean="0">
              <a:solidFill>
                <a:srgbClr val="3A3838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3A3838"/>
              </a:buClr>
              <a:buSzPct val="100000"/>
              <a:buNone/>
            </a:pPr>
            <a:r>
              <a:rPr lang="zh-TW" altLang="en-US" sz="3200" b="1" dirty="0" smtClean="0">
                <a:solidFill>
                  <a:srgbClr val="3A3838"/>
                </a:solidFill>
                <a:latin typeface="+mn-ea"/>
                <a:ea typeface="+mn-ea"/>
                <a:cs typeface="Arial"/>
                <a:sym typeface="Arial"/>
              </a:rPr>
              <a:t>三、各縣市計畫的修訂與分享</a:t>
            </a:r>
            <a:endParaRPr lang="zh-TW" altLang="en-US" sz="3200" b="1" dirty="0">
              <a:solidFill>
                <a:srgbClr val="3A3838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Clr>
                <a:srgbClr val="3A3838"/>
              </a:buClr>
              <a:buSzPct val="100000"/>
              <a:buNone/>
            </a:pPr>
            <a:endParaRPr lang="zh-TW" altLang="en-US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35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Shape 737"/>
          <p:cNvSpPr/>
          <p:nvPr/>
        </p:nvSpPr>
        <p:spPr>
          <a:xfrm>
            <a:off x="5879182" y="406592"/>
            <a:ext cx="5657153" cy="646247"/>
          </a:xfrm>
          <a:prstGeom prst="rect">
            <a:avLst/>
          </a:prstGeom>
          <a:noFill/>
          <a:ln>
            <a:noFill/>
          </a:ln>
        </p:spPr>
        <p:txBody>
          <a:bodyPr wrap="square" lIns="91413" tIns="45694" rIns="91413" bIns="45694" anchor="t" anchorCtr="0">
            <a:no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F4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案例說明與分享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23F4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0" y="456321"/>
            <a:ext cx="3679700" cy="392761"/>
            <a:chOff x="0" y="455140"/>
            <a:chExt cx="3680179" cy="392812"/>
          </a:xfrm>
        </p:grpSpPr>
        <p:sp>
          <p:nvSpPr>
            <p:cNvPr id="21" name="รูปห้าเหลี่ยม 33">
              <a:extLst>
                <a:ext uri="{FF2B5EF4-FFF2-40B4-BE49-F238E27FC236}">
                  <a16:creationId xmlns:a16="http://schemas.microsoft.com/office/drawing/2014/main" id="{82A21366-8FB7-A548-A69E-4FBEA6921F5C}"/>
                </a:ext>
              </a:extLst>
            </p:cNvPr>
            <p:cNvSpPr/>
            <p:nvPr/>
          </p:nvSpPr>
          <p:spPr>
            <a:xfrm>
              <a:off x="0" y="455140"/>
              <a:ext cx="3680179" cy="392812"/>
            </a:xfrm>
            <a:prstGeom prst="homePlate">
              <a:avLst>
                <a:gd name="adj" fmla="val 48029"/>
              </a:avLst>
            </a:prstGeom>
            <a:solidFill>
              <a:srgbClr val="C5CB63"/>
            </a:solidFill>
            <a:ln>
              <a:noFill/>
            </a:ln>
            <a:effectLst>
              <a:outerShdw blurRad="1651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39690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677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  <a:sym typeface="Calibri"/>
              </a:endParaRPr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95175E8E-E906-5C4C-8F74-94EC4ACF7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45" y="490640"/>
              <a:ext cx="331915" cy="331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39690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677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Calibri"/>
                <a:cs typeface="+mn-cs"/>
                <a:sym typeface="Calibri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684513" y="473110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計畫研修與案例分享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1553" y="6360068"/>
            <a:ext cx="64417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09"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資料來源</a:t>
            </a:r>
            <a:r>
              <a:rPr lang="zh-TW" altLang="en-US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8428528" y="6035715"/>
            <a:ext cx="2844430" cy="365209"/>
          </a:xfrm>
          <a:ln>
            <a:miter lim="800000"/>
            <a:headEnd/>
            <a:tailEnd/>
          </a:ln>
        </p:spPr>
        <p:txBody>
          <a:bodyPr wrap="square" lIns="112864" tIns="56432" rIns="112864" bIns="56432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072B975-F34B-4E66-BE39-679F29C1D40B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標題 4"/>
          <p:cNvSpPr txBox="1">
            <a:spLocks/>
          </p:cNvSpPr>
          <p:nvPr/>
        </p:nvSpPr>
        <p:spPr bwMode="auto">
          <a:xfrm>
            <a:off x="952379" y="569211"/>
            <a:ext cx="9333285" cy="89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2864" tIns="56432" rIns="112864" bIns="56432" anchor="b">
            <a:noAutofit/>
          </a:bodyPr>
          <a:lstStyle/>
          <a:p>
            <a:pPr eaLnBrk="0" hangingPunct="0">
              <a:defRPr/>
            </a:pPr>
            <a:r>
              <a:rPr lang="zh-TW" altLang="en-US" sz="5900" b="1" kern="0" dirty="0">
                <a:solidFill>
                  <a:srgbClr val="C00000"/>
                </a:solidFill>
                <a:latin typeface="新細明體" panose="02020500000000000000" pitchFamily="18" charset="-120"/>
              </a:rPr>
              <a:t>成效評估的發展歷程</a:t>
            </a:r>
          </a:p>
        </p:txBody>
      </p:sp>
      <p:grpSp>
        <p:nvGrpSpPr>
          <p:cNvPr id="2" name="群組 20"/>
          <p:cNvGrpSpPr>
            <a:grpSpLocks/>
          </p:cNvGrpSpPr>
          <p:nvPr/>
        </p:nvGrpSpPr>
        <p:grpSpPr bwMode="auto">
          <a:xfrm>
            <a:off x="476189" y="1557586"/>
            <a:ext cx="11428512" cy="3358340"/>
            <a:chOff x="0" y="2214563"/>
            <a:chExt cx="9144000" cy="3357586"/>
          </a:xfrm>
        </p:grpSpPr>
        <p:sp>
          <p:nvSpPr>
            <p:cNvPr id="7" name="橢圓 6"/>
            <p:cNvSpPr/>
            <p:nvPr/>
          </p:nvSpPr>
          <p:spPr>
            <a:xfrm>
              <a:off x="0" y="2286001"/>
              <a:ext cx="1500293" cy="15716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900" b="1" dirty="0">
                  <a:solidFill>
                    <a:prstClr val="black"/>
                  </a:solidFill>
                  <a:latin typeface="標楷體" pitchFamily="65" charset="-120"/>
                  <a:ea typeface="標楷體" pitchFamily="65" charset="-120"/>
                </a:rPr>
                <a:t>目標</a:t>
              </a:r>
            </a:p>
          </p:txBody>
        </p:sp>
        <p:cxnSp>
          <p:nvCxnSpPr>
            <p:cNvPr id="14" name="直線單箭頭接點 13"/>
            <p:cNvCxnSpPr/>
            <p:nvPr/>
          </p:nvCxnSpPr>
          <p:spPr>
            <a:xfrm>
              <a:off x="1500293" y="3071819"/>
              <a:ext cx="428413" cy="1587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5" name="橢圓 14"/>
            <p:cNvSpPr/>
            <p:nvPr/>
          </p:nvSpPr>
          <p:spPr>
            <a:xfrm>
              <a:off x="1928706" y="2214563"/>
              <a:ext cx="1501987" cy="157163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900" b="1" dirty="0">
                  <a:solidFill>
                    <a:prstClr val="black"/>
                  </a:solidFill>
                  <a:latin typeface="標楷體" pitchFamily="65" charset="-120"/>
                  <a:ea typeface="標楷體" pitchFamily="65" charset="-120"/>
                </a:rPr>
                <a:t>計畫</a:t>
              </a:r>
            </a:p>
          </p:txBody>
        </p:sp>
        <p:sp>
          <p:nvSpPr>
            <p:cNvPr id="17" name="橢圓 16"/>
            <p:cNvSpPr/>
            <p:nvPr/>
          </p:nvSpPr>
          <p:spPr>
            <a:xfrm>
              <a:off x="3928533" y="2286001"/>
              <a:ext cx="1500293" cy="157163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900" b="1" dirty="0">
                  <a:solidFill>
                    <a:prstClr val="black"/>
                  </a:solidFill>
                  <a:latin typeface="標楷體" pitchFamily="65" charset="-120"/>
                  <a:ea typeface="標楷體" pitchFamily="65" charset="-120"/>
                </a:rPr>
                <a:t>實施</a:t>
              </a:r>
            </a:p>
          </p:txBody>
        </p:sp>
        <p:sp>
          <p:nvSpPr>
            <p:cNvPr id="19" name="橢圓 18"/>
            <p:cNvSpPr/>
            <p:nvPr/>
          </p:nvSpPr>
          <p:spPr>
            <a:xfrm>
              <a:off x="5857239" y="2286001"/>
              <a:ext cx="1500293" cy="157163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900" b="1" dirty="0">
                  <a:solidFill>
                    <a:prstClr val="black"/>
                  </a:solidFill>
                  <a:latin typeface="標楷體" pitchFamily="65" charset="-120"/>
                  <a:ea typeface="標楷體" pitchFamily="65" charset="-120"/>
                </a:rPr>
                <a:t>結果</a:t>
              </a:r>
            </a:p>
          </p:txBody>
        </p:sp>
        <p:cxnSp>
          <p:nvCxnSpPr>
            <p:cNvPr id="23" name="直線單箭頭接點 22"/>
            <p:cNvCxnSpPr/>
            <p:nvPr/>
          </p:nvCxnSpPr>
          <p:spPr>
            <a:xfrm>
              <a:off x="3500119" y="3000381"/>
              <a:ext cx="42841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/>
            <p:nvPr/>
          </p:nvCxnSpPr>
          <p:spPr>
            <a:xfrm>
              <a:off x="5410199" y="3071819"/>
              <a:ext cx="426720" cy="1587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7643707" y="2214563"/>
              <a:ext cx="1500293" cy="1571636"/>
            </a:xfrm>
            <a:prstGeom prst="ellipse">
              <a:avLst/>
            </a:prstGeom>
            <a:solidFill>
              <a:srgbClr val="7030A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900" b="1" dirty="0">
                  <a:solidFill>
                    <a:prstClr val="black"/>
                  </a:solidFill>
                  <a:latin typeface="標楷體" pitchFamily="65" charset="-120"/>
                  <a:ea typeface="標楷體" pitchFamily="65" charset="-120"/>
                </a:rPr>
                <a:t>影響</a:t>
              </a:r>
            </a:p>
          </p:txBody>
        </p:sp>
        <p:cxnSp>
          <p:nvCxnSpPr>
            <p:cNvPr id="26" name="直線單箭頭接點 25"/>
            <p:cNvCxnSpPr>
              <a:endCxn id="25" idx="2"/>
            </p:cNvCxnSpPr>
            <p:nvPr/>
          </p:nvCxnSpPr>
          <p:spPr>
            <a:xfrm>
              <a:off x="7357533" y="3000381"/>
              <a:ext cx="286174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rot="16200000" flipV="1">
              <a:off x="4473149" y="4244566"/>
              <a:ext cx="641355" cy="1354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>
              <a:off x="4214706" y="4714893"/>
              <a:ext cx="1214121" cy="8572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b="1" dirty="0">
                  <a:solidFill>
                    <a:prstClr val="black"/>
                  </a:solidFill>
                  <a:latin typeface="標楷體" pitchFamily="65" charset="-120"/>
                  <a:ea typeface="標楷體" pitchFamily="65" charset="-120"/>
                </a:rPr>
                <a:t>過程評估</a:t>
              </a:r>
              <a:endParaRPr lang="en-US" altLang="zh-TW" sz="24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37" name="直線單箭頭接點 36"/>
            <p:cNvCxnSpPr/>
            <p:nvPr/>
          </p:nvCxnSpPr>
          <p:spPr>
            <a:xfrm rot="5400000" flipH="1" flipV="1">
              <a:off x="6316395" y="4242079"/>
              <a:ext cx="642942" cy="1693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 rot="5400000" flipH="1" flipV="1">
              <a:off x="8061376" y="4249700"/>
              <a:ext cx="642942" cy="169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6072293" y="4714893"/>
              <a:ext cx="1214119" cy="8572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b="1" dirty="0">
                  <a:solidFill>
                    <a:prstClr val="black"/>
                  </a:solidFill>
                  <a:latin typeface="標楷體" pitchFamily="65" charset="-120"/>
                  <a:ea typeface="標楷體" pitchFamily="65" charset="-120"/>
                </a:rPr>
                <a:t>結果評估</a:t>
              </a:r>
              <a:endParaRPr lang="en-US" altLang="zh-TW" sz="24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7848599" y="4714893"/>
              <a:ext cx="1214121" cy="8572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b="1" dirty="0">
                  <a:solidFill>
                    <a:prstClr val="black"/>
                  </a:solidFill>
                  <a:latin typeface="標楷體" pitchFamily="65" charset="-120"/>
                  <a:ea typeface="標楷體" pitchFamily="65" charset="-120"/>
                </a:rPr>
                <a:t>影響評估</a:t>
              </a:r>
              <a:endParaRPr lang="en-US" altLang="zh-TW" sz="24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3" name="文字方塊 2"/>
          <p:cNvSpPr txBox="1"/>
          <p:nvPr/>
        </p:nvSpPr>
        <p:spPr>
          <a:xfrm>
            <a:off x="2938157" y="4722426"/>
            <a:ext cx="1535971" cy="1129629"/>
          </a:xfrm>
          <a:prstGeom prst="rect">
            <a:avLst/>
          </a:prstGeom>
          <a:solidFill>
            <a:srgbClr val="7030A0">
              <a:alpha val="44000"/>
            </a:srgbClr>
          </a:solidFill>
        </p:spPr>
        <p:txBody>
          <a:bodyPr wrap="square" lIns="112864" tIns="56432" rIns="112864" bIns="56432" rtlCol="0">
            <a:spAutoFit/>
          </a:bodyPr>
          <a:lstStyle/>
          <a:p>
            <a:r>
              <a:rPr lang="zh-TW" altLang="en-US" dirty="0" smtClean="0">
                <a:solidFill>
                  <a:prstClr val="black"/>
                </a:solidFill>
              </a:rPr>
              <a:t>完成計畫發展模式</a:t>
            </a:r>
            <a:r>
              <a:rPr lang="en-US" altLang="zh-TW" dirty="0" smtClean="0">
                <a:solidFill>
                  <a:prstClr val="black"/>
                </a:solidFill>
              </a:rPr>
              <a:t>1-6</a:t>
            </a:r>
            <a:r>
              <a:rPr lang="zh-TW" altLang="en-US" dirty="0" smtClean="0">
                <a:solidFill>
                  <a:prstClr val="black"/>
                </a:solidFill>
              </a:rPr>
              <a:t>階段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43885" y="4915926"/>
            <a:ext cx="1517453" cy="11296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112864" tIns="56432" rIns="112864" bIns="56432">
            <a:spAutoFit/>
          </a:bodyPr>
          <a:lstStyle/>
          <a:p>
            <a:r>
              <a:rPr lang="zh-TW" altLang="en-US" dirty="0" smtClean="0">
                <a:solidFill>
                  <a:prstClr val="black"/>
                </a:solidFill>
              </a:rPr>
              <a:t>完成計畫</a:t>
            </a:r>
            <a:r>
              <a:rPr lang="zh-TW" altLang="en-US" dirty="0">
                <a:solidFill>
                  <a:prstClr val="black"/>
                </a:solidFill>
              </a:rPr>
              <a:t>發展</a:t>
            </a:r>
            <a:r>
              <a:rPr lang="zh-TW" altLang="en-US" dirty="0" smtClean="0">
                <a:solidFill>
                  <a:prstClr val="black"/>
                </a:solidFill>
              </a:rPr>
              <a:t>模式</a:t>
            </a:r>
            <a:r>
              <a:rPr lang="en-US" altLang="zh-TW" dirty="0" smtClean="0">
                <a:solidFill>
                  <a:prstClr val="black"/>
                </a:solidFill>
              </a:rPr>
              <a:t>7-8</a:t>
            </a:r>
            <a:r>
              <a:rPr lang="zh-TW" altLang="en-US" dirty="0" smtClean="0">
                <a:solidFill>
                  <a:prstClr val="black"/>
                </a:solidFill>
              </a:rPr>
              <a:t>階段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981969" y="5498139"/>
            <a:ext cx="3737547" cy="4525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112864" tIns="56432" rIns="112864" bIns="56432" rtlCol="0">
            <a:spAutoFit/>
          </a:bodyPr>
          <a:lstStyle/>
          <a:p>
            <a:r>
              <a:rPr lang="zh-TW" altLang="en-US" dirty="0" smtClean="0">
                <a:solidFill>
                  <a:prstClr val="black"/>
                </a:solidFill>
              </a:rPr>
              <a:t>完成計畫發展模式的第</a:t>
            </a:r>
            <a:r>
              <a:rPr lang="en-US" altLang="zh-TW" dirty="0" smtClean="0">
                <a:solidFill>
                  <a:prstClr val="black"/>
                </a:solidFill>
              </a:rPr>
              <a:t>9</a:t>
            </a:r>
            <a:r>
              <a:rPr lang="zh-TW" altLang="en-US" dirty="0" smtClean="0">
                <a:solidFill>
                  <a:prstClr val="black"/>
                </a:solidFill>
              </a:rPr>
              <a:t>階段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76191" y="4715967"/>
            <a:ext cx="1683093" cy="1129629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lIns="112864" tIns="56432" rIns="112864" bIns="56432" rtlCol="0">
            <a:spAutoFit/>
          </a:bodyPr>
          <a:lstStyle/>
          <a:p>
            <a:pPr algn="ctr"/>
            <a:r>
              <a:rPr lang="zh-TW" altLang="en-US" i="1" dirty="0" smtClean="0">
                <a:solidFill>
                  <a:prstClr val="black"/>
                </a:solidFill>
              </a:rPr>
              <a:t>最迫切需要解決的</a:t>
            </a:r>
            <a:r>
              <a:rPr lang="zh-TW" altLang="en-US" i="1" dirty="0" smtClean="0">
                <a:solidFill>
                  <a:srgbClr val="FF0000"/>
                </a:solidFill>
              </a:rPr>
              <a:t>問題是什麼</a:t>
            </a:r>
            <a:endParaRPr lang="zh-TW" alt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428705"/>
            <a:ext cx="12190413" cy="86856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658376" algn="l"/>
            <a:r>
              <a:rPr lang="zh-TW" altLang="en-US" sz="49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檢視</a:t>
            </a:r>
            <a:r>
              <a:rPr lang="en-US" altLang="zh-TW" sz="49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49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計畫發展模式的階段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57102" y="1786352"/>
            <a:ext cx="10666686" cy="452701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(1) 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探討現況分析</a:t>
            </a:r>
            <a:endParaRPr lang="en-US" altLang="zh-TW" b="1" dirty="0">
              <a:solidFill>
                <a:srgbClr val="FF0000"/>
              </a:solidFill>
              <a:latin typeface="標楷體" pitchFamily="65" charset="-120"/>
              <a:ea typeface="超研澤細黑" pitchFamily="49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(2) 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進行需求評估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(3) 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計畫目標設定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(4) 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預期效益設定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(5) 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發展策略與實施課程</a:t>
            </a:r>
          </a:p>
          <a:p>
            <a:pPr>
              <a:lnSpc>
                <a:spcPct val="90000"/>
              </a:lnSpc>
            </a:pP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(6) 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規劃評估方式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超研澤細黑" pitchFamily="49" charset="-120"/>
              </a:rPr>
              <a:t>--------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以上已完成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>
              <a:latin typeface="標楷體" pitchFamily="65" charset="-120"/>
              <a:ea typeface="超研澤細黑" pitchFamily="49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標楷體" pitchFamily="65" charset="-120"/>
                <a:ea typeface="超研澤特圓" pitchFamily="49" charset="-120"/>
              </a:rPr>
              <a:t>(7) </a:t>
            </a:r>
            <a:r>
              <a:rPr lang="zh-TW" altLang="en-US" dirty="0">
                <a:latin typeface="標楷體" pitchFamily="65" charset="-120"/>
                <a:ea typeface="超研澤特圓" pitchFamily="49" charset="-120"/>
              </a:rPr>
              <a:t>設計評估工具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標楷體" pitchFamily="65" charset="-120"/>
                <a:ea typeface="超研澤特圓" pitchFamily="49" charset="-120"/>
              </a:rPr>
              <a:t>(8) </a:t>
            </a:r>
            <a:r>
              <a:rPr lang="zh-TW" altLang="en-US" dirty="0">
                <a:latin typeface="標楷體" pitchFamily="65" charset="-120"/>
                <a:ea typeface="超研澤特圓" pitchFamily="49" charset="-120"/>
              </a:rPr>
              <a:t>實施成效評估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latin typeface="標楷體" pitchFamily="65" charset="-120"/>
                <a:ea typeface="超研澤特圓" pitchFamily="49" charset="-120"/>
              </a:rPr>
              <a:t>(9) </a:t>
            </a:r>
            <a:r>
              <a:rPr lang="zh-TW" altLang="en-US" dirty="0">
                <a:latin typeface="標楷體" pitchFamily="65" charset="-120"/>
                <a:ea typeface="超研澤特圓" pitchFamily="49" charset="-120"/>
              </a:rPr>
              <a:t>提出報告與回饋</a:t>
            </a:r>
          </a:p>
        </p:txBody>
      </p:sp>
      <p:sp>
        <p:nvSpPr>
          <p:cNvPr id="23556" name="日期版面配置區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112864" tIns="56432" rIns="112864" bIns="56432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計畫撰寫的二面向</a:t>
            </a:r>
            <a:endParaRPr lang="en-US" altLang="zh-TW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55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112864" tIns="56432" rIns="112864" bIns="56432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307FAAE-833D-4751-A970-8D2FC315F2E2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6614" y="3573810"/>
            <a:ext cx="10361851" cy="1152395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zh-TW" altLang="en-US" sz="5800" dirty="0">
                <a:solidFill>
                  <a:schemeClr val="bg1"/>
                </a:solidFill>
              </a:rPr>
              <a:t>深化成效評估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66614" y="1845619"/>
            <a:ext cx="10748819" cy="2448272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zh-TW" altLang="en-US" sz="4400" dirty="0" smtClean="0">
                <a:solidFill>
                  <a:schemeClr val="tx1"/>
                </a:solidFill>
              </a:rPr>
              <a:t>    除</a:t>
            </a:r>
            <a:r>
              <a:rPr lang="zh-TW" altLang="en-US" sz="4400" dirty="0">
                <a:solidFill>
                  <a:schemeClr val="tx1"/>
                </a:solidFill>
              </a:rPr>
              <a:t>在瞭解老師對學校研習的</a:t>
            </a:r>
            <a:r>
              <a:rPr lang="zh-TW" altLang="en-US" sz="4400" dirty="0">
                <a:solidFill>
                  <a:srgbClr val="FF0000"/>
                </a:solidFill>
              </a:rPr>
              <a:t>滿意度外</a:t>
            </a:r>
            <a:r>
              <a:rPr lang="zh-TW" altLang="en-US" sz="4400" dirty="0">
                <a:solidFill>
                  <a:schemeClr val="tx1"/>
                </a:solidFill>
              </a:rPr>
              <a:t>，更</a:t>
            </a:r>
            <a:r>
              <a:rPr lang="zh-TW" altLang="en-US" sz="4400" u="sng" dirty="0">
                <a:solidFill>
                  <a:schemeClr val="tx1"/>
                </a:solidFill>
              </a:rPr>
              <a:t>進一步</a:t>
            </a:r>
            <a:r>
              <a:rPr lang="zh-TW" altLang="en-US" sz="4400" dirty="0">
                <a:solidFill>
                  <a:schemeClr val="tx1"/>
                </a:solidFill>
              </a:rPr>
              <a:t>的去探究老師能否</a:t>
            </a:r>
            <a:r>
              <a:rPr lang="zh-TW" altLang="en-US" sz="4400" dirty="0">
                <a:solidFill>
                  <a:srgbClr val="FF0000"/>
                </a:solidFill>
              </a:rPr>
              <a:t>習得新知</a:t>
            </a:r>
            <a:r>
              <a:rPr lang="zh-TW" altLang="en-US" sz="4400" dirty="0">
                <a:solidFill>
                  <a:schemeClr val="tx1"/>
                </a:solidFill>
              </a:rPr>
              <a:t>，並將新知</a:t>
            </a:r>
            <a:r>
              <a:rPr lang="zh-TW" altLang="en-US" sz="4400" dirty="0">
                <a:solidFill>
                  <a:srgbClr val="FF0000"/>
                </a:solidFill>
              </a:rPr>
              <a:t>應用</a:t>
            </a:r>
            <a:r>
              <a:rPr lang="zh-TW" altLang="en-US" sz="4400" dirty="0">
                <a:solidFill>
                  <a:schemeClr val="tx1"/>
                </a:solidFill>
              </a:rPr>
              <a:t>在課堂上，及對</a:t>
            </a:r>
            <a:r>
              <a:rPr lang="zh-TW" altLang="en-US" sz="4400" dirty="0">
                <a:solidFill>
                  <a:srgbClr val="FF0000"/>
                </a:solidFill>
              </a:rPr>
              <a:t>學生學習</a:t>
            </a:r>
            <a:r>
              <a:rPr lang="zh-TW" altLang="en-US" sz="4400" dirty="0">
                <a:solidFill>
                  <a:schemeClr val="tx1"/>
                </a:solidFill>
              </a:rPr>
              <a:t>產生了什麼</a:t>
            </a:r>
            <a:r>
              <a:rPr lang="zh-TW" altLang="en-US" sz="4400" dirty="0">
                <a:solidFill>
                  <a:srgbClr val="FF0000"/>
                </a:solidFill>
              </a:rPr>
              <a:t>影響</a:t>
            </a:r>
            <a:r>
              <a:rPr lang="zh-TW" altLang="en-US" sz="4400" dirty="0">
                <a:solidFill>
                  <a:schemeClr val="tx1"/>
                </a:solidFill>
              </a:rPr>
              <a:t>與變化。</a:t>
            </a:r>
            <a:endParaRPr lang="en-US" altLang="zh-TW" sz="4400" dirty="0">
              <a:solidFill>
                <a:schemeClr val="tx1"/>
              </a:solidFill>
            </a:endParaRPr>
          </a:p>
          <a:p>
            <a:pPr algn="l"/>
            <a:r>
              <a:rPr lang="zh-TW" altLang="en-US" sz="35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endParaRPr lang="en-US" altLang="zh-TW" sz="35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5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endParaRPr lang="en-US" altLang="zh-TW" sz="35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02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1219041" y="512883"/>
            <a:ext cx="10361851" cy="1059107"/>
          </a:xfrm>
        </p:spPr>
        <p:txBody>
          <a:bodyPr/>
          <a:lstStyle/>
          <a:p>
            <a:pPr eaLnBrk="1" hangingPunct="1"/>
            <a:r>
              <a:rPr lang="en-US" altLang="zh-TW" sz="3500">
                <a:solidFill>
                  <a:srgbClr val="0000CC"/>
                </a:solidFill>
              </a:rPr>
              <a:t>Guskey</a:t>
            </a:r>
            <a:r>
              <a:rPr lang="zh-TW" altLang="en-US" sz="3500">
                <a:solidFill>
                  <a:srgbClr val="0000CC"/>
                </a:solidFill>
              </a:rPr>
              <a:t>的教師專業成長的成效評估五層面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66653" y="1784764"/>
            <a:ext cx="8914240" cy="3645744"/>
          </a:xfrm>
        </p:spPr>
        <p:txBody>
          <a:bodyPr>
            <a:normAutofit fontScale="85000" lnSpcReduction="20000"/>
          </a:bodyPr>
          <a:lstStyle/>
          <a:p>
            <a:pPr marL="507890" indent="-338593">
              <a:spcAft>
                <a:spcPts val="2962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zh-TW" altLang="en-US" dirty="0">
                <a:solidFill>
                  <a:srgbClr val="C00000"/>
                </a:solidFill>
                <a:latin typeface="+mj-lt"/>
                <a:ea typeface="標楷體" pitchFamily="65" charset="-120"/>
              </a:rPr>
              <a:t>參與者反應</a:t>
            </a:r>
          </a:p>
          <a:p>
            <a:pPr marL="507890" indent="-338593">
              <a:spcAft>
                <a:spcPts val="2962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zh-TW" altLang="en-US" dirty="0">
                <a:solidFill>
                  <a:srgbClr val="C00000"/>
                </a:solidFill>
                <a:latin typeface="+mj-lt"/>
                <a:ea typeface="標楷體" pitchFamily="65" charset="-120"/>
              </a:rPr>
              <a:t>參與者學習</a:t>
            </a:r>
            <a:endParaRPr lang="en-US" altLang="zh-TW" dirty="0">
              <a:solidFill>
                <a:srgbClr val="C00000"/>
              </a:solidFill>
              <a:latin typeface="+mj-lt"/>
              <a:ea typeface="標楷體" pitchFamily="65" charset="-120"/>
            </a:endParaRPr>
          </a:p>
          <a:p>
            <a:pPr marL="507890" indent="-338593">
              <a:spcAft>
                <a:spcPts val="2962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zh-TW" altLang="en-US" dirty="0">
                <a:solidFill>
                  <a:srgbClr val="C00000"/>
                </a:solidFill>
                <a:latin typeface="+mj-lt"/>
                <a:ea typeface="標楷體" pitchFamily="65" charset="-120"/>
              </a:rPr>
              <a:t>組織支持與改變</a:t>
            </a:r>
          </a:p>
          <a:p>
            <a:pPr marL="507890" indent="-338593">
              <a:spcAft>
                <a:spcPts val="2962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zh-TW" altLang="en-US" dirty="0">
                <a:solidFill>
                  <a:srgbClr val="C00000"/>
                </a:solidFill>
                <a:latin typeface="+mj-lt"/>
                <a:ea typeface="標楷體" pitchFamily="65" charset="-120"/>
              </a:rPr>
              <a:t>參與者使用新知</a:t>
            </a:r>
          </a:p>
          <a:p>
            <a:pPr marL="507890" indent="-338593">
              <a:spcAft>
                <a:spcPts val="2962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zh-TW" altLang="en-US" dirty="0">
                <a:solidFill>
                  <a:srgbClr val="C00000"/>
                </a:solidFill>
                <a:latin typeface="+mj-lt"/>
                <a:ea typeface="標楷體" pitchFamily="65" charset="-120"/>
              </a:rPr>
              <a:t>學生學習結果</a:t>
            </a:r>
          </a:p>
        </p:txBody>
      </p:sp>
      <p:sp>
        <p:nvSpPr>
          <p:cNvPr id="25604" name="矩形 8"/>
          <p:cNvSpPr>
            <a:spLocks noChangeArrowheads="1"/>
          </p:cNvSpPr>
          <p:nvPr/>
        </p:nvSpPr>
        <p:spPr bwMode="auto">
          <a:xfrm>
            <a:off x="5225373" y="5632972"/>
            <a:ext cx="5588374" cy="45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2864" tIns="56432" rIns="112864" bIns="56432">
            <a:sp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（引自</a:t>
            </a:r>
            <a:r>
              <a:rPr lang="en-US" altLang="zh-TW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Guskey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,2000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；李俊湖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,2007&amp;2015)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526982" y="549404"/>
            <a:ext cx="10971372" cy="5827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500" b="1" u="sng" dirty="0" err="1">
                <a:solidFill>
                  <a:srgbClr val="FF0000"/>
                </a:solidFill>
                <a:latin typeface="+mn-lt"/>
                <a:ea typeface="標楷體" pitchFamily="65" charset="-120"/>
              </a:rPr>
              <a:t>Guskey</a:t>
            </a:r>
            <a:r>
              <a:rPr lang="zh-TW" altLang="en-US" sz="3500" b="1" u="sng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的教師專業成長的成效評估五層面</a:t>
            </a:r>
          </a:p>
        </p:txBody>
      </p:sp>
      <p:graphicFrame>
        <p:nvGraphicFramePr>
          <p:cNvPr id="26649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36734"/>
              </p:ext>
            </p:extLst>
          </p:nvPr>
        </p:nvGraphicFramePr>
        <p:xfrm>
          <a:off x="478582" y="1341749"/>
          <a:ext cx="11233248" cy="4536317"/>
        </p:xfrm>
        <a:graphic>
          <a:graphicData uri="http://schemas.openxmlformats.org/drawingml/2006/table">
            <a:tbl>
              <a:tblPr/>
              <a:tblGrid>
                <a:gridCol w="75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3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層次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評鑑內容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資料蒐集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方式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依據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應用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6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1.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的反應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參與者是否喜歡課程內容？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時間是否妥善安排分配？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教材選擇是否合宜？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課程內容是否實用？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授課教師是否具備足夠知能？是否提供學員所需幫助？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提供的餐點是否新鮮與可口？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教室溫度是否合宜？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課桌椅是否舒適？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問卷調查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焦點團體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訪談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學習日誌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參與者對於課程的滿意度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改善課程設計與內容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671" name="矩形 8"/>
          <p:cNvSpPr>
            <a:spLocks noChangeArrowheads="1"/>
          </p:cNvSpPr>
          <p:nvPr/>
        </p:nvSpPr>
        <p:spPr bwMode="auto">
          <a:xfrm>
            <a:off x="7463358" y="5950074"/>
            <a:ext cx="4248970" cy="39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2864" tIns="56432" rIns="112864" bIns="56432">
            <a:spAutoFit/>
          </a:bodyPr>
          <a:lstStyle/>
          <a:p>
            <a:r>
              <a:rPr lang="zh-TW" altLang="en-US" sz="1800" dirty="0"/>
              <a:t>資料來源：</a:t>
            </a:r>
            <a:r>
              <a:rPr lang="en-US" altLang="zh-TW" sz="1800" dirty="0" err="1"/>
              <a:t>Guskey</a:t>
            </a:r>
            <a:r>
              <a:rPr lang="en-US" altLang="zh-TW" sz="1800" dirty="0"/>
              <a:t> (2000)</a:t>
            </a:r>
            <a:r>
              <a:rPr lang="zh-TW" altLang="en-US" sz="1800" dirty="0"/>
              <a:t>、李俊湖</a:t>
            </a:r>
            <a:r>
              <a:rPr lang="en-US" altLang="zh-TW" sz="1800" dirty="0"/>
              <a:t>(2007)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76189" y="785996"/>
            <a:ext cx="10971372" cy="58274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500" b="1" u="sng" dirty="0" err="1">
                <a:solidFill>
                  <a:srgbClr val="FF0000"/>
                </a:solidFill>
                <a:latin typeface="+mn-lt"/>
                <a:ea typeface="標楷體" pitchFamily="65" charset="-120"/>
              </a:rPr>
              <a:t>Guskey</a:t>
            </a:r>
            <a:r>
              <a:rPr lang="zh-TW" altLang="en-US" sz="3500" b="1" u="sng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的教師專業成長的成效評估五層面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575023"/>
              </p:ext>
            </p:extLst>
          </p:nvPr>
        </p:nvGraphicFramePr>
        <p:xfrm>
          <a:off x="478581" y="1643446"/>
          <a:ext cx="11233250" cy="3643839"/>
        </p:xfrm>
        <a:graphic>
          <a:graphicData uri="http://schemas.openxmlformats.org/drawingml/2006/table">
            <a:tbl>
              <a:tblPr/>
              <a:tblGrid>
                <a:gridCol w="1151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層次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評鑑內容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資料蒐集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方式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依據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應用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2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2.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的學習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參與者的學習是否達到課程的預期成效？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紙筆測驗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實際模擬操作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反省日誌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(</a:t>
                      </a: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口語表達或是寫作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)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檔案或個案分析</a:t>
                      </a: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參與者吸收新知與技能的情形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改進課程內容、形式、與組織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8" marR="9142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695" name="矩形 8"/>
          <p:cNvSpPr>
            <a:spLocks noChangeArrowheads="1"/>
          </p:cNvSpPr>
          <p:nvPr/>
        </p:nvSpPr>
        <p:spPr bwMode="auto">
          <a:xfrm>
            <a:off x="7463358" y="5374009"/>
            <a:ext cx="4248970" cy="39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2864" tIns="56432" rIns="112864" bIns="56432">
            <a:spAutoFit/>
          </a:bodyPr>
          <a:lstStyle/>
          <a:p>
            <a:r>
              <a:rPr lang="zh-TW" altLang="en-US" sz="1800" dirty="0"/>
              <a:t>資料來源：</a:t>
            </a:r>
            <a:r>
              <a:rPr lang="en-US" altLang="zh-TW" sz="1800" dirty="0" err="1"/>
              <a:t>Guskey</a:t>
            </a:r>
            <a:r>
              <a:rPr lang="en-US" altLang="zh-TW" sz="1800" dirty="0"/>
              <a:t> (2000)</a:t>
            </a:r>
            <a:r>
              <a:rPr lang="zh-TW" altLang="en-US" sz="1800" dirty="0"/>
              <a:t>、李俊湖</a:t>
            </a:r>
            <a:r>
              <a:rPr lang="en-US" altLang="zh-TW" sz="1800" dirty="0"/>
              <a:t>(2007)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佈景主題">
  <a:themeElements>
    <a:clrScheme name="自訂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2464</TotalTime>
  <Words>2026</Words>
  <Application>Microsoft Office PowerPoint</Application>
  <PresentationFormat>自訂</PresentationFormat>
  <Paragraphs>349</Paragraphs>
  <Slides>35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21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57" baseType="lpstr">
      <vt:lpstr>Arial Unicode MS</vt:lpstr>
      <vt:lpstr>Cordia New</vt:lpstr>
      <vt:lpstr>DFYuanMedium-B5</vt:lpstr>
      <vt:lpstr>微软雅黑</vt:lpstr>
      <vt:lpstr>宋体</vt:lpstr>
      <vt:lpstr>TT1018Fo00</vt:lpstr>
      <vt:lpstr>正謙櫻桃小丸子字</vt:lpstr>
      <vt:lpstr>思源黑体 Bold</vt:lpstr>
      <vt:lpstr>超研澤特圓</vt:lpstr>
      <vt:lpstr>超研澤粗圓</vt:lpstr>
      <vt:lpstr>超研澤細黑</vt:lpstr>
      <vt:lpstr>超研澤超圓</vt:lpstr>
      <vt:lpstr>微軟正黑體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Wingdings 2</vt:lpstr>
      <vt:lpstr>4_Office 佈景主題</vt:lpstr>
      <vt:lpstr>  計畫撰寫實務</vt:lpstr>
      <vt:lpstr>PowerPoint 簡報</vt:lpstr>
      <vt:lpstr>PowerPoint 簡報</vt:lpstr>
      <vt:lpstr>PowerPoint 簡報</vt:lpstr>
      <vt:lpstr>檢視--計畫發展模式的階段</vt:lpstr>
      <vt:lpstr>深化成效評估</vt:lpstr>
      <vt:lpstr>Guskey的教師專業成長的成效評估五層面</vt:lpstr>
      <vt:lpstr>Guskey的教師專業成長的成效評估五層面</vt:lpstr>
      <vt:lpstr>Guskey的教師專業成長的成效評估五層面</vt:lpstr>
      <vt:lpstr>Guskey的教師專業成長的成效評估五層面</vt:lpstr>
      <vt:lpstr>Guskey的教師專業成長的成效評估五層面</vt:lpstr>
      <vt:lpstr>Guskey的教師專業成長的成效評估五層面</vt:lpstr>
      <vt:lpstr>PowerPoint 簡報</vt:lpstr>
      <vt:lpstr>深化成效評估計畫撰寫的 四個核心要項</vt:lpstr>
      <vt:lpstr>現況分析</vt:lpstr>
      <vt:lpstr>需求評估</vt:lpstr>
      <vt:lpstr>設定計畫目標</vt:lpstr>
      <vt:lpstr>設定預期成效</vt:lpstr>
      <vt:lpstr>設計實施課程</vt:lpstr>
      <vt:lpstr>規劃評估方式</vt:lpstr>
      <vt:lpstr>設計評估工具</vt:lpstr>
      <vt:lpstr>實施成效評估</vt:lpstr>
      <vt:lpstr>提出報告回饋</vt:lpstr>
      <vt:lpstr>實施成效評估應掌握的重點</vt:lpstr>
      <vt:lpstr>檢視--計畫發展模式的階段</vt:lpstr>
      <vt:lpstr>重新檢視計畫</vt:lpstr>
      <vt:lpstr>重新檢視計畫內容</vt:lpstr>
      <vt:lpstr>重新檢視---           計畫目標與預期成效之可行性</vt:lpstr>
      <vt:lpstr>成效評估的重點</vt:lpstr>
      <vt:lpstr>成效評估的實施是否落實—  須依賴清楚明確的計畫目標與預期成效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lenovo-006</dc:creator>
  <cp:lastModifiedBy>Windows 使用者</cp:lastModifiedBy>
  <cp:revision>103</cp:revision>
  <dcterms:created xsi:type="dcterms:W3CDTF">2016-03-17T07:50:46Z</dcterms:created>
  <dcterms:modified xsi:type="dcterms:W3CDTF">2020-03-11T01:28:35Z</dcterms:modified>
</cp:coreProperties>
</file>