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3"/>
  </p:handoutMasterIdLst>
  <p:sldIdLst>
    <p:sldId id="256" r:id="rId2"/>
    <p:sldId id="285" r:id="rId3"/>
    <p:sldId id="259" r:id="rId4"/>
    <p:sldId id="257" r:id="rId5"/>
    <p:sldId id="258" r:id="rId6"/>
    <p:sldId id="274" r:id="rId7"/>
    <p:sldId id="272" r:id="rId8"/>
    <p:sldId id="282" r:id="rId9"/>
    <p:sldId id="283" r:id="rId10"/>
    <p:sldId id="281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5" r:id="rId21"/>
    <p:sldId id="276" r:id="rId22"/>
    <p:sldId id="278" r:id="rId23"/>
    <p:sldId id="279" r:id="rId24"/>
    <p:sldId id="268" r:id="rId25"/>
    <p:sldId id="287" r:id="rId26"/>
    <p:sldId id="289" r:id="rId27"/>
    <p:sldId id="288" r:id="rId28"/>
    <p:sldId id="290" r:id="rId29"/>
    <p:sldId id="284" r:id="rId30"/>
    <p:sldId id="286" r:id="rId31"/>
    <p:sldId id="291" r:id="rId3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F0874-0C5B-4EFB-AE4D-31A35E19D09D}" type="doc">
      <dgm:prSet loTypeId="urn:microsoft.com/office/officeart/2005/8/layout/cycle6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FE5FA05-9149-482E-A5BB-FE0B7B76ABE4}">
      <dgm:prSet phldrT="[文字]"/>
      <dgm:spPr/>
      <dgm:t>
        <a:bodyPr/>
        <a:lstStyle/>
        <a:p>
          <a:r>
            <a:rPr lang="zh-TW" altLang="en-US" dirty="0" smtClean="0"/>
            <a:t>拒絕</a:t>
          </a:r>
          <a:endParaRPr lang="zh-TW" altLang="en-US" dirty="0"/>
        </a:p>
      </dgm:t>
    </dgm:pt>
    <dgm:pt modelId="{FFDC6C44-7E16-4461-83F9-DBCDC3E456A1}" type="parTrans" cxnId="{C6458DFC-602B-4438-B166-A6B36C939097}">
      <dgm:prSet/>
      <dgm:spPr/>
      <dgm:t>
        <a:bodyPr/>
        <a:lstStyle/>
        <a:p>
          <a:endParaRPr lang="zh-TW" altLang="en-US"/>
        </a:p>
      </dgm:t>
    </dgm:pt>
    <dgm:pt modelId="{E44FC98A-FD0C-4546-973D-433261A89B46}" type="sibTrans" cxnId="{C6458DFC-602B-4438-B166-A6B36C939097}">
      <dgm:prSet/>
      <dgm:spPr/>
      <dgm:t>
        <a:bodyPr/>
        <a:lstStyle/>
        <a:p>
          <a:endParaRPr lang="zh-TW" altLang="en-US"/>
        </a:p>
      </dgm:t>
    </dgm:pt>
    <dgm:pt modelId="{F0AA891B-DB49-46FC-9788-CF2E2EA63B15}">
      <dgm:prSet phldrT="[文字]"/>
      <dgm:spPr/>
      <dgm:t>
        <a:bodyPr/>
        <a:lstStyle/>
        <a:p>
          <a:r>
            <a:rPr lang="zh-TW" altLang="en-US" dirty="0" smtClean="0"/>
            <a:t>焦慮</a:t>
          </a:r>
          <a:endParaRPr lang="zh-TW" altLang="en-US" dirty="0"/>
        </a:p>
      </dgm:t>
    </dgm:pt>
    <dgm:pt modelId="{E6842C9E-7DF6-4F96-B84F-AD5EBBD7641B}" type="parTrans" cxnId="{61BF72DD-B2E3-45CF-AEF9-98AF154EA078}">
      <dgm:prSet/>
      <dgm:spPr/>
      <dgm:t>
        <a:bodyPr/>
        <a:lstStyle/>
        <a:p>
          <a:endParaRPr lang="zh-TW" altLang="en-US"/>
        </a:p>
      </dgm:t>
    </dgm:pt>
    <dgm:pt modelId="{34A3D18C-C5A1-4A1D-982B-0E90A0ED7354}" type="sibTrans" cxnId="{61BF72DD-B2E3-45CF-AEF9-98AF154EA078}">
      <dgm:prSet/>
      <dgm:spPr/>
      <dgm:t>
        <a:bodyPr/>
        <a:lstStyle/>
        <a:p>
          <a:endParaRPr lang="zh-TW" altLang="en-US"/>
        </a:p>
      </dgm:t>
    </dgm:pt>
    <dgm:pt modelId="{B5D28F10-36CC-4477-98C2-3EC1FDC812C9}">
      <dgm:prSet phldrT="[文字]"/>
      <dgm:spPr/>
      <dgm:t>
        <a:bodyPr/>
        <a:lstStyle/>
        <a:p>
          <a:r>
            <a:rPr lang="zh-TW" altLang="en-US" dirty="0" smtClean="0"/>
            <a:t>害怕</a:t>
          </a:r>
          <a:endParaRPr lang="zh-TW" altLang="en-US" dirty="0"/>
        </a:p>
      </dgm:t>
    </dgm:pt>
    <dgm:pt modelId="{91E96E35-15E3-405D-BD0D-3182D3D215E2}" type="parTrans" cxnId="{C0264E70-1823-4EAD-B00F-F746A64C6C28}">
      <dgm:prSet/>
      <dgm:spPr/>
      <dgm:t>
        <a:bodyPr/>
        <a:lstStyle/>
        <a:p>
          <a:endParaRPr lang="zh-TW" altLang="en-US"/>
        </a:p>
      </dgm:t>
    </dgm:pt>
    <dgm:pt modelId="{72F81FE1-7550-402A-811F-CA3C766C653A}" type="sibTrans" cxnId="{C0264E70-1823-4EAD-B00F-F746A64C6C28}">
      <dgm:prSet/>
      <dgm:spPr/>
      <dgm:t>
        <a:bodyPr/>
        <a:lstStyle/>
        <a:p>
          <a:endParaRPr lang="zh-TW" altLang="en-US"/>
        </a:p>
      </dgm:t>
    </dgm:pt>
    <dgm:pt modelId="{EF27C385-4FD3-4395-BEB8-8296B3C3086D}">
      <dgm:prSet phldrT="[文字]"/>
      <dgm:spPr/>
      <dgm:t>
        <a:bodyPr/>
        <a:lstStyle/>
        <a:p>
          <a:r>
            <a:rPr lang="zh-TW" altLang="en-US" dirty="0" smtClean="0"/>
            <a:t>無助</a:t>
          </a:r>
          <a:endParaRPr lang="zh-TW" altLang="en-US" dirty="0"/>
        </a:p>
      </dgm:t>
    </dgm:pt>
    <dgm:pt modelId="{44CF5A43-CD0D-41EF-B0F9-ABF62ABC190D}" type="parTrans" cxnId="{52C003D8-9368-40AC-8229-C87858644DB3}">
      <dgm:prSet/>
      <dgm:spPr/>
      <dgm:t>
        <a:bodyPr/>
        <a:lstStyle/>
        <a:p>
          <a:endParaRPr lang="zh-TW" altLang="en-US"/>
        </a:p>
      </dgm:t>
    </dgm:pt>
    <dgm:pt modelId="{5EBEAFEE-F5C7-4686-938B-0491659CF8BF}" type="sibTrans" cxnId="{52C003D8-9368-40AC-8229-C87858644DB3}">
      <dgm:prSet/>
      <dgm:spPr/>
      <dgm:t>
        <a:bodyPr/>
        <a:lstStyle/>
        <a:p>
          <a:endParaRPr lang="zh-TW" altLang="en-US"/>
        </a:p>
      </dgm:t>
    </dgm:pt>
    <dgm:pt modelId="{D8BA5690-7D74-441A-BD4E-3994A168D2E5}">
      <dgm:prSet phldrT="[文字]"/>
      <dgm:spPr/>
      <dgm:t>
        <a:bodyPr/>
        <a:lstStyle/>
        <a:p>
          <a:r>
            <a:rPr lang="zh-TW" altLang="en-US" dirty="0" smtClean="0"/>
            <a:t>否認</a:t>
          </a:r>
          <a:endParaRPr lang="zh-TW" altLang="en-US" dirty="0"/>
        </a:p>
      </dgm:t>
    </dgm:pt>
    <dgm:pt modelId="{A00A295B-DE10-4A54-87DB-72A5A34569AB}" type="parTrans" cxnId="{D73F5E58-E479-43F1-A2D8-E570BC706A33}">
      <dgm:prSet/>
      <dgm:spPr/>
      <dgm:t>
        <a:bodyPr/>
        <a:lstStyle/>
        <a:p>
          <a:endParaRPr lang="zh-TW" altLang="en-US"/>
        </a:p>
      </dgm:t>
    </dgm:pt>
    <dgm:pt modelId="{4A557F3D-3422-48C7-98A1-BD22F55E3677}" type="sibTrans" cxnId="{D73F5E58-E479-43F1-A2D8-E570BC706A33}">
      <dgm:prSet/>
      <dgm:spPr/>
      <dgm:t>
        <a:bodyPr/>
        <a:lstStyle/>
        <a:p>
          <a:endParaRPr lang="zh-TW" altLang="en-US"/>
        </a:p>
      </dgm:t>
    </dgm:pt>
    <dgm:pt modelId="{6566A271-32AA-4479-9E0E-2454F678B50D}" type="pres">
      <dgm:prSet presAssocID="{F65F0874-0C5B-4EFB-AE4D-31A35E19D0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F5976B-BB68-4B94-BD97-9DD86258FF8F}" type="pres">
      <dgm:prSet presAssocID="{3FE5FA05-9149-482E-A5BB-FE0B7B76AB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4CBC31-A597-41C2-A015-45BAC6100F14}" type="pres">
      <dgm:prSet presAssocID="{3FE5FA05-9149-482E-A5BB-FE0B7B76ABE4}" presName="spNode" presStyleCnt="0"/>
      <dgm:spPr/>
    </dgm:pt>
    <dgm:pt modelId="{6EE69F07-6725-4BB8-AE93-7E8CD927EB80}" type="pres">
      <dgm:prSet presAssocID="{E44FC98A-FD0C-4546-973D-433261A89B46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8FA7713-3213-44A5-BB71-6B832920364C}" type="pres">
      <dgm:prSet presAssocID="{F0AA891B-DB49-46FC-9788-CF2E2EA63B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FB7260-352C-456B-9213-98FAEF423F2B}" type="pres">
      <dgm:prSet presAssocID="{F0AA891B-DB49-46FC-9788-CF2E2EA63B15}" presName="spNode" presStyleCnt="0"/>
      <dgm:spPr/>
    </dgm:pt>
    <dgm:pt modelId="{AC62E231-2F9C-49D3-B0AE-DAB5F8EB748A}" type="pres">
      <dgm:prSet presAssocID="{34A3D18C-C5A1-4A1D-982B-0E90A0ED7354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B49A75D7-3020-484D-A0E8-B6EAC9532CFD}" type="pres">
      <dgm:prSet presAssocID="{B5D28F10-36CC-4477-98C2-3EC1FDC812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CE4685-E886-4DC4-AC23-21D2813252D7}" type="pres">
      <dgm:prSet presAssocID="{B5D28F10-36CC-4477-98C2-3EC1FDC812C9}" presName="spNode" presStyleCnt="0"/>
      <dgm:spPr/>
    </dgm:pt>
    <dgm:pt modelId="{BB9F2756-ABF5-4CF6-964A-4AF13FF0C4E3}" type="pres">
      <dgm:prSet presAssocID="{72F81FE1-7550-402A-811F-CA3C766C653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0920B8A-1777-42A5-A508-957D61222D59}" type="pres">
      <dgm:prSet presAssocID="{EF27C385-4FD3-4395-BEB8-8296B3C308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9DE68E-0AF8-4390-86A0-464628E48413}" type="pres">
      <dgm:prSet presAssocID="{EF27C385-4FD3-4395-BEB8-8296B3C3086D}" presName="spNode" presStyleCnt="0"/>
      <dgm:spPr/>
    </dgm:pt>
    <dgm:pt modelId="{5DCA6ADC-4128-405B-AB6A-10591B426EE6}" type="pres">
      <dgm:prSet presAssocID="{5EBEAFEE-F5C7-4686-938B-0491659CF8BF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672AAC9B-1B94-4164-8166-E1D87C7FCB11}" type="pres">
      <dgm:prSet presAssocID="{D8BA5690-7D74-441A-BD4E-3994A168D2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69753-2366-4E12-9650-8A46BE1D761F}" type="pres">
      <dgm:prSet presAssocID="{D8BA5690-7D74-441A-BD4E-3994A168D2E5}" presName="spNode" presStyleCnt="0"/>
      <dgm:spPr/>
    </dgm:pt>
    <dgm:pt modelId="{8F0BCC67-7493-4E9F-B34F-D403E5A7873C}" type="pres">
      <dgm:prSet presAssocID="{4A557F3D-3422-48C7-98A1-BD22F55E3677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34161407-3261-4D4E-BFA7-BF5DDF64936A}" type="presOf" srcId="{EF27C385-4FD3-4395-BEB8-8296B3C3086D}" destId="{90920B8A-1777-42A5-A508-957D61222D59}" srcOrd="0" destOrd="0" presId="urn:microsoft.com/office/officeart/2005/8/layout/cycle6"/>
    <dgm:cxn modelId="{A8BFA4E7-79B4-48E3-A6FB-A3C71C26A217}" type="presOf" srcId="{3FE5FA05-9149-482E-A5BB-FE0B7B76ABE4}" destId="{92F5976B-BB68-4B94-BD97-9DD86258FF8F}" srcOrd="0" destOrd="0" presId="urn:microsoft.com/office/officeart/2005/8/layout/cycle6"/>
    <dgm:cxn modelId="{F73FE0DE-0E10-4D63-ABD6-FA3FFAABC0F2}" type="presOf" srcId="{34A3D18C-C5A1-4A1D-982B-0E90A0ED7354}" destId="{AC62E231-2F9C-49D3-B0AE-DAB5F8EB748A}" srcOrd="0" destOrd="0" presId="urn:microsoft.com/office/officeart/2005/8/layout/cycle6"/>
    <dgm:cxn modelId="{C6458DFC-602B-4438-B166-A6B36C939097}" srcId="{F65F0874-0C5B-4EFB-AE4D-31A35E19D09D}" destId="{3FE5FA05-9149-482E-A5BB-FE0B7B76ABE4}" srcOrd="0" destOrd="0" parTransId="{FFDC6C44-7E16-4461-83F9-DBCDC3E456A1}" sibTransId="{E44FC98A-FD0C-4546-973D-433261A89B46}"/>
    <dgm:cxn modelId="{81C5E190-6FAF-436C-B6A6-47FD7C58256D}" type="presOf" srcId="{B5D28F10-36CC-4477-98C2-3EC1FDC812C9}" destId="{B49A75D7-3020-484D-A0E8-B6EAC9532CFD}" srcOrd="0" destOrd="0" presId="urn:microsoft.com/office/officeart/2005/8/layout/cycle6"/>
    <dgm:cxn modelId="{4EAAFE32-DC12-412F-8CD4-F74C7B694964}" type="presOf" srcId="{72F81FE1-7550-402A-811F-CA3C766C653A}" destId="{BB9F2756-ABF5-4CF6-964A-4AF13FF0C4E3}" srcOrd="0" destOrd="0" presId="urn:microsoft.com/office/officeart/2005/8/layout/cycle6"/>
    <dgm:cxn modelId="{52C003D8-9368-40AC-8229-C87858644DB3}" srcId="{F65F0874-0C5B-4EFB-AE4D-31A35E19D09D}" destId="{EF27C385-4FD3-4395-BEB8-8296B3C3086D}" srcOrd="3" destOrd="0" parTransId="{44CF5A43-CD0D-41EF-B0F9-ABF62ABC190D}" sibTransId="{5EBEAFEE-F5C7-4686-938B-0491659CF8BF}"/>
    <dgm:cxn modelId="{C0264E70-1823-4EAD-B00F-F746A64C6C28}" srcId="{F65F0874-0C5B-4EFB-AE4D-31A35E19D09D}" destId="{B5D28F10-36CC-4477-98C2-3EC1FDC812C9}" srcOrd="2" destOrd="0" parTransId="{91E96E35-15E3-405D-BD0D-3182D3D215E2}" sibTransId="{72F81FE1-7550-402A-811F-CA3C766C653A}"/>
    <dgm:cxn modelId="{ECE80E53-3C2D-467B-B09D-FDE69ABDBF30}" type="presOf" srcId="{D8BA5690-7D74-441A-BD4E-3994A168D2E5}" destId="{672AAC9B-1B94-4164-8166-E1D87C7FCB11}" srcOrd="0" destOrd="0" presId="urn:microsoft.com/office/officeart/2005/8/layout/cycle6"/>
    <dgm:cxn modelId="{D73F5E58-E479-43F1-A2D8-E570BC706A33}" srcId="{F65F0874-0C5B-4EFB-AE4D-31A35E19D09D}" destId="{D8BA5690-7D74-441A-BD4E-3994A168D2E5}" srcOrd="4" destOrd="0" parTransId="{A00A295B-DE10-4A54-87DB-72A5A34569AB}" sibTransId="{4A557F3D-3422-48C7-98A1-BD22F55E3677}"/>
    <dgm:cxn modelId="{C6DDC654-65A2-4D79-B832-B558154249CA}" type="presOf" srcId="{E44FC98A-FD0C-4546-973D-433261A89B46}" destId="{6EE69F07-6725-4BB8-AE93-7E8CD927EB80}" srcOrd="0" destOrd="0" presId="urn:microsoft.com/office/officeart/2005/8/layout/cycle6"/>
    <dgm:cxn modelId="{EF9B0F9B-D736-4860-8F0A-47B15851E718}" type="presOf" srcId="{4A557F3D-3422-48C7-98A1-BD22F55E3677}" destId="{8F0BCC67-7493-4E9F-B34F-D403E5A7873C}" srcOrd="0" destOrd="0" presId="urn:microsoft.com/office/officeart/2005/8/layout/cycle6"/>
    <dgm:cxn modelId="{3E0F1642-445C-4C6F-86A9-AB5AB228461F}" type="presOf" srcId="{5EBEAFEE-F5C7-4686-938B-0491659CF8BF}" destId="{5DCA6ADC-4128-405B-AB6A-10591B426EE6}" srcOrd="0" destOrd="0" presId="urn:microsoft.com/office/officeart/2005/8/layout/cycle6"/>
    <dgm:cxn modelId="{4CEBB99F-51E8-4338-B8CC-5D0611A827DB}" type="presOf" srcId="{F0AA891B-DB49-46FC-9788-CF2E2EA63B15}" destId="{28FA7713-3213-44A5-BB71-6B832920364C}" srcOrd="0" destOrd="0" presId="urn:microsoft.com/office/officeart/2005/8/layout/cycle6"/>
    <dgm:cxn modelId="{92587784-D512-41CC-AA76-716123DE4263}" type="presOf" srcId="{F65F0874-0C5B-4EFB-AE4D-31A35E19D09D}" destId="{6566A271-32AA-4479-9E0E-2454F678B50D}" srcOrd="0" destOrd="0" presId="urn:microsoft.com/office/officeart/2005/8/layout/cycle6"/>
    <dgm:cxn modelId="{61BF72DD-B2E3-45CF-AEF9-98AF154EA078}" srcId="{F65F0874-0C5B-4EFB-AE4D-31A35E19D09D}" destId="{F0AA891B-DB49-46FC-9788-CF2E2EA63B15}" srcOrd="1" destOrd="0" parTransId="{E6842C9E-7DF6-4F96-B84F-AD5EBBD7641B}" sibTransId="{34A3D18C-C5A1-4A1D-982B-0E90A0ED7354}"/>
    <dgm:cxn modelId="{8C725FF0-9202-4786-8511-7174E12A4401}" type="presParOf" srcId="{6566A271-32AA-4479-9E0E-2454F678B50D}" destId="{92F5976B-BB68-4B94-BD97-9DD86258FF8F}" srcOrd="0" destOrd="0" presId="urn:microsoft.com/office/officeart/2005/8/layout/cycle6"/>
    <dgm:cxn modelId="{E6758427-0A63-40C2-B75A-D21C2C644A26}" type="presParOf" srcId="{6566A271-32AA-4479-9E0E-2454F678B50D}" destId="{C94CBC31-A597-41C2-A015-45BAC6100F14}" srcOrd="1" destOrd="0" presId="urn:microsoft.com/office/officeart/2005/8/layout/cycle6"/>
    <dgm:cxn modelId="{6752D8F8-05D9-4E6E-A4A2-BBB25A935F08}" type="presParOf" srcId="{6566A271-32AA-4479-9E0E-2454F678B50D}" destId="{6EE69F07-6725-4BB8-AE93-7E8CD927EB80}" srcOrd="2" destOrd="0" presId="urn:microsoft.com/office/officeart/2005/8/layout/cycle6"/>
    <dgm:cxn modelId="{1457184E-3A78-4782-94AE-337D2FD69A60}" type="presParOf" srcId="{6566A271-32AA-4479-9E0E-2454F678B50D}" destId="{28FA7713-3213-44A5-BB71-6B832920364C}" srcOrd="3" destOrd="0" presId="urn:microsoft.com/office/officeart/2005/8/layout/cycle6"/>
    <dgm:cxn modelId="{A16EBD98-367F-4AB1-A968-B9F50008D7E0}" type="presParOf" srcId="{6566A271-32AA-4479-9E0E-2454F678B50D}" destId="{FEFB7260-352C-456B-9213-98FAEF423F2B}" srcOrd="4" destOrd="0" presId="urn:microsoft.com/office/officeart/2005/8/layout/cycle6"/>
    <dgm:cxn modelId="{8E0A3965-491C-4CCF-83AD-7BE924A3DCC4}" type="presParOf" srcId="{6566A271-32AA-4479-9E0E-2454F678B50D}" destId="{AC62E231-2F9C-49D3-B0AE-DAB5F8EB748A}" srcOrd="5" destOrd="0" presId="urn:microsoft.com/office/officeart/2005/8/layout/cycle6"/>
    <dgm:cxn modelId="{2206A53D-FE0D-4F5C-B037-4C25187BAD10}" type="presParOf" srcId="{6566A271-32AA-4479-9E0E-2454F678B50D}" destId="{B49A75D7-3020-484D-A0E8-B6EAC9532CFD}" srcOrd="6" destOrd="0" presId="urn:microsoft.com/office/officeart/2005/8/layout/cycle6"/>
    <dgm:cxn modelId="{74CE3A04-1265-4E19-A707-03F2160FDF65}" type="presParOf" srcId="{6566A271-32AA-4479-9E0E-2454F678B50D}" destId="{02CE4685-E886-4DC4-AC23-21D2813252D7}" srcOrd="7" destOrd="0" presId="urn:microsoft.com/office/officeart/2005/8/layout/cycle6"/>
    <dgm:cxn modelId="{B089343C-B616-4553-98B1-E1D851F80948}" type="presParOf" srcId="{6566A271-32AA-4479-9E0E-2454F678B50D}" destId="{BB9F2756-ABF5-4CF6-964A-4AF13FF0C4E3}" srcOrd="8" destOrd="0" presId="urn:microsoft.com/office/officeart/2005/8/layout/cycle6"/>
    <dgm:cxn modelId="{43E41143-24BA-44A0-BE30-CB4C812AE7C1}" type="presParOf" srcId="{6566A271-32AA-4479-9E0E-2454F678B50D}" destId="{90920B8A-1777-42A5-A508-957D61222D59}" srcOrd="9" destOrd="0" presId="urn:microsoft.com/office/officeart/2005/8/layout/cycle6"/>
    <dgm:cxn modelId="{881A6ECA-160B-4380-A69C-B430B8BE5026}" type="presParOf" srcId="{6566A271-32AA-4479-9E0E-2454F678B50D}" destId="{4B9DE68E-0AF8-4390-86A0-464628E48413}" srcOrd="10" destOrd="0" presId="urn:microsoft.com/office/officeart/2005/8/layout/cycle6"/>
    <dgm:cxn modelId="{5D7DF7B1-D652-42AB-85E9-CE05604E3698}" type="presParOf" srcId="{6566A271-32AA-4479-9E0E-2454F678B50D}" destId="{5DCA6ADC-4128-405B-AB6A-10591B426EE6}" srcOrd="11" destOrd="0" presId="urn:microsoft.com/office/officeart/2005/8/layout/cycle6"/>
    <dgm:cxn modelId="{2CCB26FC-9B74-470F-A986-31BE5EA03ECB}" type="presParOf" srcId="{6566A271-32AA-4479-9E0E-2454F678B50D}" destId="{672AAC9B-1B94-4164-8166-E1D87C7FCB11}" srcOrd="12" destOrd="0" presId="urn:microsoft.com/office/officeart/2005/8/layout/cycle6"/>
    <dgm:cxn modelId="{CFE1CC3A-19C9-4163-A1EC-672A2EA10B7A}" type="presParOf" srcId="{6566A271-32AA-4479-9E0E-2454F678B50D}" destId="{8CE69753-2366-4E12-9650-8A46BE1D761F}" srcOrd="13" destOrd="0" presId="urn:microsoft.com/office/officeart/2005/8/layout/cycle6"/>
    <dgm:cxn modelId="{0687584B-3AAB-48F2-8502-DAF32EB53B9C}" type="presParOf" srcId="{6566A271-32AA-4479-9E0E-2454F678B50D}" destId="{8F0BCC67-7493-4E9F-B34F-D403E5A7873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D4886-6038-4A75-A224-F5675856F77D}" type="doc">
      <dgm:prSet loTypeId="urn:microsoft.com/office/officeart/2005/8/layout/balance1" loCatId="relationship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EBE4A89-1D1E-4934-97B7-96F897831B18}">
      <dgm:prSet phldrT="[文字]"/>
      <dgm:spPr/>
      <dgm:t>
        <a:bodyPr/>
        <a:lstStyle/>
        <a:p>
          <a:r>
            <a:rPr lang="zh-TW" altLang="en-US" dirty="0" smtClean="0"/>
            <a:t>正向作用</a:t>
          </a:r>
          <a:endParaRPr lang="zh-TW" altLang="en-US" dirty="0"/>
        </a:p>
      </dgm:t>
    </dgm:pt>
    <dgm:pt modelId="{392729FC-4AEF-4CC8-8DF1-A7488BCBD692}" type="parTrans" cxnId="{B58F2301-C013-405F-8589-5C6B651865B6}">
      <dgm:prSet/>
      <dgm:spPr/>
      <dgm:t>
        <a:bodyPr/>
        <a:lstStyle/>
        <a:p>
          <a:endParaRPr lang="zh-TW" altLang="en-US"/>
        </a:p>
      </dgm:t>
    </dgm:pt>
    <dgm:pt modelId="{D182F679-B148-46D9-8461-E5947C070675}" type="sibTrans" cxnId="{B58F2301-C013-405F-8589-5C6B651865B6}">
      <dgm:prSet/>
      <dgm:spPr/>
      <dgm:t>
        <a:bodyPr/>
        <a:lstStyle/>
        <a:p>
          <a:endParaRPr lang="zh-TW" altLang="en-US"/>
        </a:p>
      </dgm:t>
    </dgm:pt>
    <dgm:pt modelId="{9FD942DA-AF41-47C4-A913-AAD66C5BB486}">
      <dgm:prSet phldrT="[文字]"/>
      <dgm:spPr/>
      <dgm:t>
        <a:bodyPr/>
        <a:lstStyle/>
        <a:p>
          <a:r>
            <a:rPr lang="zh-TW" altLang="en-US" dirty="0" smtClean="0"/>
            <a:t>沉靜</a:t>
          </a:r>
          <a:endParaRPr lang="zh-TW" altLang="en-US" dirty="0"/>
        </a:p>
      </dgm:t>
    </dgm:pt>
    <dgm:pt modelId="{33F11BE4-BB64-460E-BF7E-7A5CD6A731D5}" type="parTrans" cxnId="{C20BADD5-0559-4CD8-A6C3-07B6A0FDFD9A}">
      <dgm:prSet/>
      <dgm:spPr/>
      <dgm:t>
        <a:bodyPr/>
        <a:lstStyle/>
        <a:p>
          <a:endParaRPr lang="zh-TW" altLang="en-US"/>
        </a:p>
      </dgm:t>
    </dgm:pt>
    <dgm:pt modelId="{D7CC546C-C429-40CF-9C39-3EF35F8372B5}" type="sibTrans" cxnId="{C20BADD5-0559-4CD8-A6C3-07B6A0FDFD9A}">
      <dgm:prSet/>
      <dgm:spPr/>
      <dgm:t>
        <a:bodyPr/>
        <a:lstStyle/>
        <a:p>
          <a:endParaRPr lang="zh-TW" altLang="en-US"/>
        </a:p>
      </dgm:t>
    </dgm:pt>
    <dgm:pt modelId="{A94D7464-27D0-487E-9637-E8E7F3987957}">
      <dgm:prSet phldrT="[文字]"/>
      <dgm:spPr/>
      <dgm:t>
        <a:bodyPr/>
        <a:lstStyle/>
        <a:p>
          <a:r>
            <a:rPr lang="zh-TW" altLang="en-US" dirty="0" smtClean="0"/>
            <a:t>專注</a:t>
          </a:r>
          <a:endParaRPr lang="zh-TW" altLang="en-US" dirty="0"/>
        </a:p>
      </dgm:t>
    </dgm:pt>
    <dgm:pt modelId="{0D6E6AA2-2E49-4F0C-82BE-EF3946236AFC}" type="parTrans" cxnId="{793758DD-C95E-48E6-855A-1207B3680957}">
      <dgm:prSet/>
      <dgm:spPr/>
      <dgm:t>
        <a:bodyPr/>
        <a:lstStyle/>
        <a:p>
          <a:endParaRPr lang="zh-TW" altLang="en-US"/>
        </a:p>
      </dgm:t>
    </dgm:pt>
    <dgm:pt modelId="{FAAAF5DA-DBF0-4AAF-AC5D-07642DC93FF2}" type="sibTrans" cxnId="{793758DD-C95E-48E6-855A-1207B3680957}">
      <dgm:prSet/>
      <dgm:spPr/>
      <dgm:t>
        <a:bodyPr/>
        <a:lstStyle/>
        <a:p>
          <a:endParaRPr lang="zh-TW" altLang="en-US"/>
        </a:p>
      </dgm:t>
    </dgm:pt>
    <dgm:pt modelId="{9746FA16-2EA8-4CB6-8072-9FA77D0659A5}">
      <dgm:prSet phldrT="[文字]"/>
      <dgm:spPr/>
      <dgm:t>
        <a:bodyPr/>
        <a:lstStyle/>
        <a:p>
          <a:r>
            <a:rPr lang="zh-TW" altLang="en-US" dirty="0" smtClean="0"/>
            <a:t>負向作用</a:t>
          </a:r>
          <a:endParaRPr lang="zh-TW" altLang="en-US" dirty="0"/>
        </a:p>
      </dgm:t>
    </dgm:pt>
    <dgm:pt modelId="{7960E79D-5D3C-47C8-AB79-6E7AC5F8EB9D}" type="parTrans" cxnId="{D09BDEB0-107E-4516-B701-E39A68B34A48}">
      <dgm:prSet/>
      <dgm:spPr/>
      <dgm:t>
        <a:bodyPr/>
        <a:lstStyle/>
        <a:p>
          <a:endParaRPr lang="zh-TW" altLang="en-US"/>
        </a:p>
      </dgm:t>
    </dgm:pt>
    <dgm:pt modelId="{0A42DC79-11DB-4E08-AB23-0784637CFE4D}" type="sibTrans" cxnId="{D09BDEB0-107E-4516-B701-E39A68B34A48}">
      <dgm:prSet/>
      <dgm:spPr/>
      <dgm:t>
        <a:bodyPr/>
        <a:lstStyle/>
        <a:p>
          <a:endParaRPr lang="zh-TW" altLang="en-US"/>
        </a:p>
      </dgm:t>
    </dgm:pt>
    <dgm:pt modelId="{44F557EF-223F-414A-B189-39FFF6C63DF1}">
      <dgm:prSet phldrT="[文字]"/>
      <dgm:spPr/>
      <dgm:t>
        <a:bodyPr/>
        <a:lstStyle/>
        <a:p>
          <a:r>
            <a:rPr lang="zh-TW" altLang="en-US" dirty="0" smtClean="0"/>
            <a:t>缺乏動機</a:t>
          </a:r>
          <a:endParaRPr lang="zh-TW" altLang="en-US" dirty="0"/>
        </a:p>
      </dgm:t>
    </dgm:pt>
    <dgm:pt modelId="{3BD5B46C-D731-40D3-8153-5781B4F2EADF}" type="parTrans" cxnId="{A75FA702-D55B-4EF4-9917-61B8F58FEC02}">
      <dgm:prSet/>
      <dgm:spPr/>
      <dgm:t>
        <a:bodyPr/>
        <a:lstStyle/>
        <a:p>
          <a:endParaRPr lang="zh-TW" altLang="en-US"/>
        </a:p>
      </dgm:t>
    </dgm:pt>
    <dgm:pt modelId="{9D0AD9FA-13E3-4E08-BAC4-CAAEE69BD5C7}" type="sibTrans" cxnId="{A75FA702-D55B-4EF4-9917-61B8F58FEC02}">
      <dgm:prSet/>
      <dgm:spPr/>
      <dgm:t>
        <a:bodyPr/>
        <a:lstStyle/>
        <a:p>
          <a:endParaRPr lang="zh-TW" altLang="en-US"/>
        </a:p>
      </dgm:t>
    </dgm:pt>
    <dgm:pt modelId="{46F9CE4B-BBED-45F9-88E5-81000039EE5B}">
      <dgm:prSet phldrT="[文字]"/>
      <dgm:spPr/>
      <dgm:t>
        <a:bodyPr/>
        <a:lstStyle/>
        <a:p>
          <a:r>
            <a:rPr lang="zh-TW" altLang="en-US" dirty="0" smtClean="0"/>
            <a:t>食慾不佳</a:t>
          </a:r>
          <a:endParaRPr lang="zh-TW" altLang="en-US" dirty="0"/>
        </a:p>
      </dgm:t>
    </dgm:pt>
    <dgm:pt modelId="{AFBB0264-BBC4-474F-9041-6BA64807013F}" type="parTrans" cxnId="{9D0EBA2D-D1F8-4884-9B96-6EE690246F7C}">
      <dgm:prSet/>
      <dgm:spPr/>
      <dgm:t>
        <a:bodyPr/>
        <a:lstStyle/>
        <a:p>
          <a:endParaRPr lang="zh-TW" altLang="en-US"/>
        </a:p>
      </dgm:t>
    </dgm:pt>
    <dgm:pt modelId="{2CCC85A3-8A91-4353-B3F4-67144B1EA5DB}" type="sibTrans" cxnId="{9D0EBA2D-D1F8-4884-9B96-6EE690246F7C}">
      <dgm:prSet/>
      <dgm:spPr/>
      <dgm:t>
        <a:bodyPr/>
        <a:lstStyle/>
        <a:p>
          <a:endParaRPr lang="zh-TW" altLang="en-US"/>
        </a:p>
      </dgm:t>
    </dgm:pt>
    <dgm:pt modelId="{28304666-FB66-47C9-B14E-5A443A647F20}">
      <dgm:prSet phldrT="[文字]"/>
      <dgm:spPr/>
      <dgm:t>
        <a:bodyPr/>
        <a:lstStyle/>
        <a:p>
          <a:r>
            <a:rPr lang="zh-TW" altLang="en-US" dirty="0" smtClean="0"/>
            <a:t>失眠</a:t>
          </a:r>
          <a:endParaRPr lang="zh-TW" altLang="en-US" dirty="0"/>
        </a:p>
      </dgm:t>
    </dgm:pt>
    <dgm:pt modelId="{AA87B60A-3AB5-4AD8-8E14-A1E5288E0800}" type="parTrans" cxnId="{93ED7907-F8A6-409D-B659-D3643A992DF1}">
      <dgm:prSet/>
      <dgm:spPr/>
      <dgm:t>
        <a:bodyPr/>
        <a:lstStyle/>
        <a:p>
          <a:endParaRPr lang="zh-TW" altLang="en-US"/>
        </a:p>
      </dgm:t>
    </dgm:pt>
    <dgm:pt modelId="{93F17FF7-15B9-4677-9225-B2FD6319B575}" type="sibTrans" cxnId="{93ED7907-F8A6-409D-B659-D3643A992DF1}">
      <dgm:prSet/>
      <dgm:spPr/>
      <dgm:t>
        <a:bodyPr/>
        <a:lstStyle/>
        <a:p>
          <a:endParaRPr lang="zh-TW" altLang="en-US"/>
        </a:p>
      </dgm:t>
    </dgm:pt>
    <dgm:pt modelId="{5AB01326-0C55-452C-AA6A-3EF67296F802}">
      <dgm:prSet phldrT="[文字]"/>
      <dgm:spPr/>
      <dgm:t>
        <a:bodyPr/>
        <a:lstStyle/>
        <a:p>
          <a:r>
            <a:rPr lang="zh-TW" altLang="en-US" dirty="0" smtClean="0"/>
            <a:t>穩定</a:t>
          </a:r>
          <a:endParaRPr lang="zh-TW" altLang="en-US" dirty="0"/>
        </a:p>
      </dgm:t>
    </dgm:pt>
    <dgm:pt modelId="{4C2CC06F-877C-4F17-AABF-6383D68D66FA}" type="parTrans" cxnId="{37EC59B1-4C70-4C89-BAFD-F5A8FF41B955}">
      <dgm:prSet/>
      <dgm:spPr/>
      <dgm:t>
        <a:bodyPr/>
        <a:lstStyle/>
        <a:p>
          <a:endParaRPr lang="zh-TW" altLang="en-US"/>
        </a:p>
      </dgm:t>
    </dgm:pt>
    <dgm:pt modelId="{7B6DC91A-566A-41F9-8BE2-C6C00F735ED8}" type="sibTrans" cxnId="{37EC59B1-4C70-4C89-BAFD-F5A8FF41B955}">
      <dgm:prSet/>
      <dgm:spPr/>
      <dgm:t>
        <a:bodyPr/>
        <a:lstStyle/>
        <a:p>
          <a:endParaRPr lang="zh-TW" altLang="en-US"/>
        </a:p>
      </dgm:t>
    </dgm:pt>
    <dgm:pt modelId="{56B8EE32-6E54-419D-900E-162DED7C0E9B}" type="pres">
      <dgm:prSet presAssocID="{E7FD4886-6038-4A75-A224-F5675856F7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9FB95BB-EBE5-4A63-90D8-D2A193EC5939}" type="pres">
      <dgm:prSet presAssocID="{E7FD4886-6038-4A75-A224-F5675856F77D}" presName="dummyMaxCanvas" presStyleCnt="0"/>
      <dgm:spPr/>
    </dgm:pt>
    <dgm:pt modelId="{7379E718-5A61-48A5-A4B7-F80DCD10B4F3}" type="pres">
      <dgm:prSet presAssocID="{E7FD4886-6038-4A75-A224-F5675856F77D}" presName="parentComposite" presStyleCnt="0"/>
      <dgm:spPr/>
    </dgm:pt>
    <dgm:pt modelId="{C3FDC933-88BA-4A74-8014-1F40573FDE20}" type="pres">
      <dgm:prSet presAssocID="{E7FD4886-6038-4A75-A224-F5675856F77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2DF3058A-A5CA-4620-BD75-C6CCF09B393A}" type="pres">
      <dgm:prSet presAssocID="{E7FD4886-6038-4A75-A224-F5675856F7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88CE75DB-04D9-4AD0-9B73-EF84F14A050F}" type="pres">
      <dgm:prSet presAssocID="{E7FD4886-6038-4A75-A224-F5675856F77D}" presName="childrenComposite" presStyleCnt="0"/>
      <dgm:spPr/>
    </dgm:pt>
    <dgm:pt modelId="{0C852AC7-023C-4155-8265-2E4004E3F0EA}" type="pres">
      <dgm:prSet presAssocID="{E7FD4886-6038-4A75-A224-F5675856F77D}" presName="dummyMaxCanvas_ChildArea" presStyleCnt="0"/>
      <dgm:spPr/>
    </dgm:pt>
    <dgm:pt modelId="{CF075BBF-1926-4979-8CFC-E607D5FD1255}" type="pres">
      <dgm:prSet presAssocID="{E7FD4886-6038-4A75-A224-F5675856F77D}" presName="fulcrum" presStyleLbl="alignAccFollowNode1" presStyleIdx="2" presStyleCnt="4"/>
      <dgm:spPr/>
    </dgm:pt>
    <dgm:pt modelId="{2F24A2B6-2A80-4930-8867-733B0E637739}" type="pres">
      <dgm:prSet presAssocID="{E7FD4886-6038-4A75-A224-F5675856F77D}" presName="balance_33" presStyleLbl="alignAccFollowNode1" presStyleIdx="3" presStyleCnt="4">
        <dgm:presLayoutVars>
          <dgm:bulletEnabled val="1"/>
        </dgm:presLayoutVars>
      </dgm:prSet>
      <dgm:spPr/>
    </dgm:pt>
    <dgm:pt modelId="{AFBD695D-BA90-49A8-BD1D-1F02C8208DC2}" type="pres">
      <dgm:prSet presAssocID="{E7FD4886-6038-4A75-A224-F5675856F77D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3E2778-1B8A-419F-91E4-D112F72D235D}" type="pres">
      <dgm:prSet presAssocID="{E7FD4886-6038-4A75-A224-F5675856F77D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241466-2015-4362-B03B-D13B31F3BC80}" type="pres">
      <dgm:prSet presAssocID="{E7FD4886-6038-4A75-A224-F5675856F77D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7D544-EC76-462C-95D1-0EA7CB289FBE}" type="pres">
      <dgm:prSet presAssocID="{E7FD4886-6038-4A75-A224-F5675856F77D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37EB97-1364-4EB0-BC08-810292979C69}" type="pres">
      <dgm:prSet presAssocID="{E7FD4886-6038-4A75-A224-F5675856F77D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9E60D-AEEE-4083-B947-1BFCA715F390}" type="pres">
      <dgm:prSet presAssocID="{E7FD4886-6038-4A75-A224-F5675856F77D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E4849A-B059-4A44-B316-BD8C52F9CEA4}" type="presOf" srcId="{E7FD4886-6038-4A75-A224-F5675856F77D}" destId="{56B8EE32-6E54-419D-900E-162DED7C0E9B}" srcOrd="0" destOrd="0" presId="urn:microsoft.com/office/officeart/2005/8/layout/balance1"/>
    <dgm:cxn modelId="{37EC59B1-4C70-4C89-BAFD-F5A8FF41B955}" srcId="{BEBE4A89-1D1E-4934-97B7-96F897831B18}" destId="{5AB01326-0C55-452C-AA6A-3EF67296F802}" srcOrd="2" destOrd="0" parTransId="{4C2CC06F-877C-4F17-AABF-6383D68D66FA}" sibTransId="{7B6DC91A-566A-41F9-8BE2-C6C00F735ED8}"/>
    <dgm:cxn modelId="{93ED7907-F8A6-409D-B659-D3643A992DF1}" srcId="{9746FA16-2EA8-4CB6-8072-9FA77D0659A5}" destId="{28304666-FB66-47C9-B14E-5A443A647F20}" srcOrd="2" destOrd="0" parTransId="{AA87B60A-3AB5-4AD8-8E14-A1E5288E0800}" sibTransId="{93F17FF7-15B9-4677-9225-B2FD6319B575}"/>
    <dgm:cxn modelId="{793758DD-C95E-48E6-855A-1207B3680957}" srcId="{BEBE4A89-1D1E-4934-97B7-96F897831B18}" destId="{A94D7464-27D0-487E-9637-E8E7F3987957}" srcOrd="1" destOrd="0" parTransId="{0D6E6AA2-2E49-4F0C-82BE-EF3946236AFC}" sibTransId="{FAAAF5DA-DBF0-4AAF-AC5D-07642DC93FF2}"/>
    <dgm:cxn modelId="{DC802FC5-57B1-49CC-8E22-AEF29C8DE001}" type="presOf" srcId="{5AB01326-0C55-452C-AA6A-3EF67296F802}" destId="{C869E60D-AEEE-4083-B947-1BFCA715F390}" srcOrd="0" destOrd="0" presId="urn:microsoft.com/office/officeart/2005/8/layout/balance1"/>
    <dgm:cxn modelId="{356552DD-DCF7-45EE-A8F0-FEEFD792708F}" type="presOf" srcId="{28304666-FB66-47C9-B14E-5A443A647F20}" destId="{52241466-2015-4362-B03B-D13B31F3BC80}" srcOrd="0" destOrd="0" presId="urn:microsoft.com/office/officeart/2005/8/layout/balance1"/>
    <dgm:cxn modelId="{1E9BE242-896F-4850-8C5C-2D696A20386E}" type="presOf" srcId="{9FD942DA-AF41-47C4-A913-AAD66C5BB486}" destId="{D7A7D544-EC76-462C-95D1-0EA7CB289FBE}" srcOrd="0" destOrd="0" presId="urn:microsoft.com/office/officeart/2005/8/layout/balance1"/>
    <dgm:cxn modelId="{505962DD-531F-41C3-A7ED-B710C4C20692}" type="presOf" srcId="{A94D7464-27D0-487E-9637-E8E7F3987957}" destId="{8D37EB97-1364-4EB0-BC08-810292979C69}" srcOrd="0" destOrd="0" presId="urn:microsoft.com/office/officeart/2005/8/layout/balance1"/>
    <dgm:cxn modelId="{4933E642-8ED3-47BE-96D5-82F67BED2FCA}" type="presOf" srcId="{9746FA16-2EA8-4CB6-8072-9FA77D0659A5}" destId="{2DF3058A-A5CA-4620-BD75-C6CCF09B393A}" srcOrd="0" destOrd="0" presId="urn:microsoft.com/office/officeart/2005/8/layout/balance1"/>
    <dgm:cxn modelId="{A75FA702-D55B-4EF4-9917-61B8F58FEC02}" srcId="{9746FA16-2EA8-4CB6-8072-9FA77D0659A5}" destId="{44F557EF-223F-414A-B189-39FFF6C63DF1}" srcOrd="0" destOrd="0" parTransId="{3BD5B46C-D731-40D3-8153-5781B4F2EADF}" sibTransId="{9D0AD9FA-13E3-4E08-BAC4-CAAEE69BD5C7}"/>
    <dgm:cxn modelId="{D09BDEB0-107E-4516-B701-E39A68B34A48}" srcId="{E7FD4886-6038-4A75-A224-F5675856F77D}" destId="{9746FA16-2EA8-4CB6-8072-9FA77D0659A5}" srcOrd="1" destOrd="0" parTransId="{7960E79D-5D3C-47C8-AB79-6E7AC5F8EB9D}" sibTransId="{0A42DC79-11DB-4E08-AB23-0784637CFE4D}"/>
    <dgm:cxn modelId="{4DD6A98F-E50B-41A9-BD73-18B54A42CFCB}" type="presOf" srcId="{BEBE4A89-1D1E-4934-97B7-96F897831B18}" destId="{C3FDC933-88BA-4A74-8014-1F40573FDE20}" srcOrd="0" destOrd="0" presId="urn:microsoft.com/office/officeart/2005/8/layout/balance1"/>
    <dgm:cxn modelId="{9D0EBA2D-D1F8-4884-9B96-6EE690246F7C}" srcId="{9746FA16-2EA8-4CB6-8072-9FA77D0659A5}" destId="{46F9CE4B-BBED-45F9-88E5-81000039EE5B}" srcOrd="1" destOrd="0" parTransId="{AFBB0264-BBC4-474F-9041-6BA64807013F}" sibTransId="{2CCC85A3-8A91-4353-B3F4-67144B1EA5DB}"/>
    <dgm:cxn modelId="{E655275F-F799-4FF3-B1C7-532736E3E14D}" type="presOf" srcId="{46F9CE4B-BBED-45F9-88E5-81000039EE5B}" destId="{CD3E2778-1B8A-419F-91E4-D112F72D235D}" srcOrd="0" destOrd="0" presId="urn:microsoft.com/office/officeart/2005/8/layout/balance1"/>
    <dgm:cxn modelId="{C20BADD5-0559-4CD8-A6C3-07B6A0FDFD9A}" srcId="{BEBE4A89-1D1E-4934-97B7-96F897831B18}" destId="{9FD942DA-AF41-47C4-A913-AAD66C5BB486}" srcOrd="0" destOrd="0" parTransId="{33F11BE4-BB64-460E-BF7E-7A5CD6A731D5}" sibTransId="{D7CC546C-C429-40CF-9C39-3EF35F8372B5}"/>
    <dgm:cxn modelId="{98CC217B-37BB-4C16-8FE6-23654F27AC79}" type="presOf" srcId="{44F557EF-223F-414A-B189-39FFF6C63DF1}" destId="{AFBD695D-BA90-49A8-BD1D-1F02C8208DC2}" srcOrd="0" destOrd="0" presId="urn:microsoft.com/office/officeart/2005/8/layout/balance1"/>
    <dgm:cxn modelId="{B58F2301-C013-405F-8589-5C6B651865B6}" srcId="{E7FD4886-6038-4A75-A224-F5675856F77D}" destId="{BEBE4A89-1D1E-4934-97B7-96F897831B18}" srcOrd="0" destOrd="0" parTransId="{392729FC-4AEF-4CC8-8DF1-A7488BCBD692}" sibTransId="{D182F679-B148-46D9-8461-E5947C070675}"/>
    <dgm:cxn modelId="{F0A074A0-1050-406F-8942-BFC6150AE424}" type="presParOf" srcId="{56B8EE32-6E54-419D-900E-162DED7C0E9B}" destId="{29FB95BB-EBE5-4A63-90D8-D2A193EC5939}" srcOrd="0" destOrd="0" presId="urn:microsoft.com/office/officeart/2005/8/layout/balance1"/>
    <dgm:cxn modelId="{F741FCA1-6776-4DEF-8FE2-137DCD1BFFD2}" type="presParOf" srcId="{56B8EE32-6E54-419D-900E-162DED7C0E9B}" destId="{7379E718-5A61-48A5-A4B7-F80DCD10B4F3}" srcOrd="1" destOrd="0" presId="urn:microsoft.com/office/officeart/2005/8/layout/balance1"/>
    <dgm:cxn modelId="{B9A2E2EB-35F1-43E8-99F5-E1FAD89D739B}" type="presParOf" srcId="{7379E718-5A61-48A5-A4B7-F80DCD10B4F3}" destId="{C3FDC933-88BA-4A74-8014-1F40573FDE20}" srcOrd="0" destOrd="0" presId="urn:microsoft.com/office/officeart/2005/8/layout/balance1"/>
    <dgm:cxn modelId="{573279BD-6BDC-4CE7-914F-EAFFA50A2E29}" type="presParOf" srcId="{7379E718-5A61-48A5-A4B7-F80DCD10B4F3}" destId="{2DF3058A-A5CA-4620-BD75-C6CCF09B393A}" srcOrd="1" destOrd="0" presId="urn:microsoft.com/office/officeart/2005/8/layout/balance1"/>
    <dgm:cxn modelId="{86B26562-35A7-4EC2-9D32-B6D32B049B5A}" type="presParOf" srcId="{56B8EE32-6E54-419D-900E-162DED7C0E9B}" destId="{88CE75DB-04D9-4AD0-9B73-EF84F14A050F}" srcOrd="2" destOrd="0" presId="urn:microsoft.com/office/officeart/2005/8/layout/balance1"/>
    <dgm:cxn modelId="{4C1811AE-914F-4099-A9BF-957A34F9DA24}" type="presParOf" srcId="{88CE75DB-04D9-4AD0-9B73-EF84F14A050F}" destId="{0C852AC7-023C-4155-8265-2E4004E3F0EA}" srcOrd="0" destOrd="0" presId="urn:microsoft.com/office/officeart/2005/8/layout/balance1"/>
    <dgm:cxn modelId="{E2877C43-1C52-4C6C-AB9E-C21D13EDA205}" type="presParOf" srcId="{88CE75DB-04D9-4AD0-9B73-EF84F14A050F}" destId="{CF075BBF-1926-4979-8CFC-E607D5FD1255}" srcOrd="1" destOrd="0" presId="urn:microsoft.com/office/officeart/2005/8/layout/balance1"/>
    <dgm:cxn modelId="{31B751DA-B51D-46A1-BD1D-3EE7BA9471C8}" type="presParOf" srcId="{88CE75DB-04D9-4AD0-9B73-EF84F14A050F}" destId="{2F24A2B6-2A80-4930-8867-733B0E637739}" srcOrd="2" destOrd="0" presId="urn:microsoft.com/office/officeart/2005/8/layout/balance1"/>
    <dgm:cxn modelId="{D838C495-C6F2-439A-8B26-69F7A2E56784}" type="presParOf" srcId="{88CE75DB-04D9-4AD0-9B73-EF84F14A050F}" destId="{AFBD695D-BA90-49A8-BD1D-1F02C8208DC2}" srcOrd="3" destOrd="0" presId="urn:microsoft.com/office/officeart/2005/8/layout/balance1"/>
    <dgm:cxn modelId="{6EA3B01D-60DB-40BF-A6B6-61E8AEAF516E}" type="presParOf" srcId="{88CE75DB-04D9-4AD0-9B73-EF84F14A050F}" destId="{CD3E2778-1B8A-419F-91E4-D112F72D235D}" srcOrd="4" destOrd="0" presId="urn:microsoft.com/office/officeart/2005/8/layout/balance1"/>
    <dgm:cxn modelId="{8E6FA65B-EA6F-47C8-8656-C3DF130D4FB0}" type="presParOf" srcId="{88CE75DB-04D9-4AD0-9B73-EF84F14A050F}" destId="{52241466-2015-4362-B03B-D13B31F3BC80}" srcOrd="5" destOrd="0" presId="urn:microsoft.com/office/officeart/2005/8/layout/balance1"/>
    <dgm:cxn modelId="{92BC7134-7732-4BDB-B03F-468F3AAAE8F5}" type="presParOf" srcId="{88CE75DB-04D9-4AD0-9B73-EF84F14A050F}" destId="{D7A7D544-EC76-462C-95D1-0EA7CB289FBE}" srcOrd="6" destOrd="0" presId="urn:microsoft.com/office/officeart/2005/8/layout/balance1"/>
    <dgm:cxn modelId="{C151A85F-92BE-4B84-BB03-0483026252A3}" type="presParOf" srcId="{88CE75DB-04D9-4AD0-9B73-EF84F14A050F}" destId="{8D37EB97-1364-4EB0-BC08-810292979C69}" srcOrd="7" destOrd="0" presId="urn:microsoft.com/office/officeart/2005/8/layout/balance1"/>
    <dgm:cxn modelId="{B6F9FD3F-0E14-4CEF-A69F-1C3B4ADB56DC}" type="presParOf" srcId="{88CE75DB-04D9-4AD0-9B73-EF84F14A050F}" destId="{C869E60D-AEEE-4083-B947-1BFCA715F39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E9EDF6-703B-4A89-8944-445A49916EBE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F6E2F2-5BA6-4FA5-AD3A-F24A4A4B27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1C08-7A70-4D42-B05E-70E16FFF164D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2A765FC-1ACF-4BEA-8D27-1B12637B49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92C2-5F77-4F9A-9571-455C4ACB9E2E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904-2809-48E9-940A-FF5185553D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D683-DE78-47FB-80A1-1632547CF055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865B-A255-4313-BF8C-845A9BFC8A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8262-CA38-4C64-B715-599C6A984FA8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6F88-B39D-405D-8895-111FD18125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6D9D-FD24-4B15-9771-8C6F2D629F1B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39F1-9E40-4DF7-82E4-415382B0DB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1FAB-E5C2-45B3-9A14-8A310AE1D648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5891-D8AA-477E-B728-A946699EC8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979C-BF6D-47FA-AF65-2F0EF314D226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BAB3-254D-4ACB-936C-455D37799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A402-C456-46A8-A81C-148D61E9803C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EC9F-E567-4B82-A350-F778446656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C18E-7282-442A-BF1B-E088B47BBDBC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572C-3612-4E3E-BC42-22793A030E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8243-24B4-4043-8CED-4C474786F57B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709D-1709-4159-909A-E2BBDFC08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3224-32E4-47BF-8335-E3A8D6C145C5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7F1C-3C14-4C34-BAA7-66F752D70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F4F0F4-C24A-4162-B154-6C9ECC8FCA09}" type="datetimeFigureOut">
              <a:rPr lang="zh-TW" altLang="en-US"/>
              <a:pPr>
                <a:defRPr/>
              </a:pPr>
              <a:t>2014/3/20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59017B-4329-42ED-8FBF-63BB9F434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微軟正黑體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微軟正黑體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微軟正黑體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微軟正黑體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注意力欠缺過動症</a:t>
            </a:r>
            <a:r>
              <a:rPr lang="en-US" altLang="zh-TW" sz="54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教師加油站</a:t>
            </a:r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1727200" y="4076700"/>
            <a:ext cx="5711825" cy="1184275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基隆市武崙國小專任輔導老師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江盈瑤</a:t>
            </a:r>
          </a:p>
        </p:txBody>
      </p:sp>
      <p:pic>
        <p:nvPicPr>
          <p:cNvPr id="14339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97425"/>
            <a:ext cx="18938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2503488" y="1468438"/>
            <a:ext cx="4176712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54" name="文字方塊 7"/>
          <p:cNvSpPr txBox="1">
            <a:spLocks noChangeArrowheads="1"/>
          </p:cNvSpPr>
          <p:nvPr/>
        </p:nvSpPr>
        <p:spPr bwMode="auto">
          <a:xfrm>
            <a:off x="3348038" y="1649413"/>
            <a:ext cx="2879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行為的抑制能力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160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抑制可能的反應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160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阻斷正在執行的行為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1600"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阻斷可能的干擾</a:t>
            </a:r>
          </a:p>
        </p:txBody>
      </p:sp>
      <p:cxnSp>
        <p:nvCxnSpPr>
          <p:cNvPr id="10" name="直線接點 9"/>
          <p:cNvCxnSpPr>
            <a:stCxn id="7" idx="3"/>
          </p:cNvCxnSpPr>
          <p:nvPr/>
        </p:nvCxnSpPr>
        <p:spPr>
          <a:xfrm flipH="1">
            <a:off x="1908175" y="2697163"/>
            <a:ext cx="1206500" cy="968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3797300" y="2865438"/>
            <a:ext cx="104775" cy="768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108575" y="2914650"/>
            <a:ext cx="468313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300788" y="2565400"/>
            <a:ext cx="1019175" cy="1068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96975" y="3700463"/>
            <a:ext cx="12144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84525" y="3700463"/>
            <a:ext cx="126047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853238" y="3665538"/>
            <a:ext cx="1103312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932363" y="3671888"/>
            <a:ext cx="1368425" cy="636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63" name="文字方塊 24"/>
          <p:cNvSpPr txBox="1">
            <a:spLocks noChangeArrowheads="1"/>
          </p:cNvSpPr>
          <p:nvPr/>
        </p:nvSpPr>
        <p:spPr bwMode="auto">
          <a:xfrm>
            <a:off x="1258888" y="3844925"/>
            <a:ext cx="118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Franklin Gothic Book" pitchFamily="34" charset="0"/>
                <a:ea typeface="微軟正黑體"/>
              </a:rPr>
              <a:t>工作記憶</a:t>
            </a:r>
          </a:p>
        </p:txBody>
      </p:sp>
      <p:sp>
        <p:nvSpPr>
          <p:cNvPr id="23564" name="文字方塊 25"/>
          <p:cNvSpPr txBox="1">
            <a:spLocks noChangeArrowheads="1"/>
          </p:cNvSpPr>
          <p:nvPr/>
        </p:nvSpPr>
        <p:spPr bwMode="auto">
          <a:xfrm>
            <a:off x="3241675" y="3871913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Franklin Gothic Book" pitchFamily="34" charset="0"/>
                <a:ea typeface="微軟正黑體"/>
              </a:rPr>
              <a:t>內在語言</a:t>
            </a:r>
          </a:p>
        </p:txBody>
      </p:sp>
      <p:sp>
        <p:nvSpPr>
          <p:cNvPr id="23565" name="文字方塊 29"/>
          <p:cNvSpPr txBox="1">
            <a:spLocks noChangeArrowheads="1"/>
          </p:cNvSpPr>
          <p:nvPr/>
        </p:nvSpPr>
        <p:spPr bwMode="auto">
          <a:xfrm>
            <a:off x="5003800" y="3740150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Franklin Gothic Book" pitchFamily="34" charset="0"/>
                <a:ea typeface="微軟正黑體"/>
              </a:rPr>
              <a:t>行為和動機</a:t>
            </a:r>
            <a:endParaRPr kumimoji="0" lang="en-US" altLang="zh-TW" sz="1600">
              <a:latin typeface="Franklin Gothic Book" pitchFamily="34" charset="0"/>
              <a:ea typeface="微軟正黑體"/>
            </a:endParaRPr>
          </a:p>
          <a:p>
            <a:r>
              <a:rPr kumimoji="0" lang="zh-TW" altLang="en-US" sz="1600">
                <a:latin typeface="Franklin Gothic Book" pitchFamily="34" charset="0"/>
                <a:ea typeface="微軟正黑體"/>
              </a:rPr>
              <a:t>的自我管理</a:t>
            </a:r>
          </a:p>
        </p:txBody>
      </p:sp>
      <p:sp>
        <p:nvSpPr>
          <p:cNvPr id="23566" name="文字方塊 31"/>
          <p:cNvSpPr txBox="1">
            <a:spLocks noChangeArrowheads="1"/>
          </p:cNvSpPr>
          <p:nvPr/>
        </p:nvSpPr>
        <p:spPr bwMode="auto">
          <a:xfrm>
            <a:off x="7019925" y="3860800"/>
            <a:ext cx="7921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Franklin Gothic Book" pitchFamily="34" charset="0"/>
                <a:ea typeface="微軟正黑體"/>
              </a:rPr>
              <a:t>重整</a:t>
            </a:r>
          </a:p>
        </p:txBody>
      </p:sp>
      <p:cxnSp>
        <p:nvCxnSpPr>
          <p:cNvPr id="34" name="直線單箭頭接點 33"/>
          <p:cNvCxnSpPr>
            <a:stCxn id="17" idx="2"/>
          </p:cNvCxnSpPr>
          <p:nvPr/>
        </p:nvCxnSpPr>
        <p:spPr>
          <a:xfrm>
            <a:off x="1803400" y="4348163"/>
            <a:ext cx="1311275" cy="801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3814763" y="4348163"/>
            <a:ext cx="315912" cy="593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23" idx="2"/>
          </p:cNvCxnSpPr>
          <p:nvPr/>
        </p:nvCxnSpPr>
        <p:spPr>
          <a:xfrm flipH="1">
            <a:off x="5508625" y="4308475"/>
            <a:ext cx="107950" cy="73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21" idx="2"/>
          </p:cNvCxnSpPr>
          <p:nvPr/>
        </p:nvCxnSpPr>
        <p:spPr>
          <a:xfrm flipH="1">
            <a:off x="6300788" y="4314825"/>
            <a:ext cx="1104900" cy="83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47"/>
          <p:cNvSpPr/>
          <p:nvPr/>
        </p:nvSpPr>
        <p:spPr>
          <a:xfrm>
            <a:off x="2978150" y="4954588"/>
            <a:ext cx="3332163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72" name="文字方塊 55"/>
          <p:cNvSpPr txBox="1">
            <a:spLocks noChangeArrowheads="1"/>
          </p:cNvSpPr>
          <p:nvPr/>
        </p:nvSpPr>
        <p:spPr bwMode="auto">
          <a:xfrm>
            <a:off x="3635375" y="514985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動作控制系統</a:t>
            </a:r>
          </a:p>
        </p:txBody>
      </p:sp>
      <p:sp>
        <p:nvSpPr>
          <p:cNvPr id="23573" name="文字方塊 56"/>
          <p:cNvSpPr txBox="1">
            <a:spLocks noChangeArrowheads="1"/>
          </p:cNvSpPr>
          <p:nvPr/>
        </p:nvSpPr>
        <p:spPr bwMode="auto">
          <a:xfrm>
            <a:off x="1006475" y="727075"/>
            <a:ext cx="561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Franklin Gothic Book" pitchFamily="34" charset="0"/>
                <a:ea typeface="微軟正黑體"/>
              </a:rPr>
              <a:t>Barkley</a:t>
            </a:r>
            <a:r>
              <a:rPr kumimoji="0" lang="zh-TW" altLang="en-US">
                <a:latin typeface="Franklin Gothic Book" pitchFamily="34" charset="0"/>
                <a:ea typeface="微軟正黑體"/>
              </a:rPr>
              <a:t>行為管理模型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的孩子心理功能的困難處：</a:t>
            </a: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1463675" y="1916113"/>
            <a:ext cx="6196013" cy="3806825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記住要做的事情或工作記憶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內在語言及遵從規範的發展遲緩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情緒、動機及警覺的調整困難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在追求長期目標時，問題解決能力、創造力及彈性都降低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在工作表現上大於正常的變異性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內容版面配置區 2"/>
          <p:cNvSpPr>
            <a:spLocks noGrp="1"/>
          </p:cNvSpPr>
          <p:nvPr>
            <p:ph idx="1"/>
          </p:nvPr>
        </p:nvSpPr>
        <p:spPr>
          <a:xfrm>
            <a:off x="1187450" y="2420938"/>
            <a:ext cx="6840538" cy="1800225"/>
          </a:xfrm>
        </p:spPr>
        <p:txBody>
          <a:bodyPr/>
          <a:lstStyle/>
          <a:p>
            <a:pPr marL="0" indent="0">
              <a:buFont typeface="Brush Script MT" pitchFamily="66" charset="0"/>
              <a:buNone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班上發現有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特徵的孩子時，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您通常都會做些什麼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6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Brush Script MT" pitchFamily="66" charset="0"/>
              <a:buNone/>
            </a:pPr>
            <a:endParaRPr lang="en-US" altLang="zh-TW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告知家長時，家長的反應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259632" y="1844824"/>
          <a:ext cx="6276677" cy="387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666750"/>
          </a:xfrm>
        </p:spPr>
        <p:txBody>
          <a:bodyPr/>
          <a:lstStyle/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具體觀察清楚說明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1844675"/>
            <a:ext cx="6196013" cy="38782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小明上課總是不專心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換句話說：小明上國語課時，會把玩鉛筆盒裡的文具，並沒有專注在學習的材料。一堂課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分鐘，大概要提醒他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3-5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次。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小華坐不住很好動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換句話說：小華常常扭動身體，椅子上坐不住，文具用品會掉地上需要撿拾，或是轉身看後方同學，或是離開座位。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記住身份</a:t>
            </a:r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1258888" y="2119313"/>
            <a:ext cx="6697662" cy="3603625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我們的身份是教師，不是醫生，因此千萬不要為孩子下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診斷。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我們只提供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和與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相關的訊息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因此我們需要有更多策略幫助這些孩子，或是提供家長如何幫助孩子的方法。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/>
          <a:lstStyle/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策略導向思考</a:t>
            </a:r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1258888" y="1916113"/>
            <a:ext cx="6626225" cy="3806825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孩子的問題在哪裡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這個問題來自於他自於他缺少哪些策略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哪些策略是可行的呢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我們該如何開始這樣的策略練習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23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用藥的提醒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1773238"/>
            <a:ext cx="6196013" cy="39497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注意力欠缺過動的孩子一定要吃藥嗎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在醫學流行病學上的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統計盛行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大概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4%-8%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，但目前在美國的研究報告上，孩子大量使用相關藥物的比例遠遠高於此比例。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對於藥物不要有過多的期待，用藥之後反而是訓練的黃金階段。幫助孩子在這段時間建立對自己正向的自我概念，並進行相關的生活習慣建立，以便早日可以脫離藥物。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altLang="zh-TW" dirty="0"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altLang="zh-TW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92150"/>
            <a:ext cx="7272337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666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用藥的天平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15616" y="1700809"/>
          <a:ext cx="684075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95312"/>
          </a:xfrm>
        </p:spPr>
        <p:txBody>
          <a:bodyPr/>
          <a:lstStyle/>
          <a:p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我們眼中的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孩子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endParaRPr lang="zh-TW" altLang="en-US" sz="360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六角星形 4"/>
          <p:cNvSpPr/>
          <p:nvPr/>
        </p:nvSpPr>
        <p:spPr>
          <a:xfrm>
            <a:off x="1403350" y="1935163"/>
            <a:ext cx="2592388" cy="2214562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363" name="文字方塊 5"/>
          <p:cNvSpPr txBox="1">
            <a:spLocks noChangeArrowheads="1"/>
          </p:cNvSpPr>
          <p:nvPr/>
        </p:nvSpPr>
        <p:spPr bwMode="auto">
          <a:xfrm>
            <a:off x="2124075" y="2632075"/>
            <a:ext cx="1295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亮點</a:t>
            </a:r>
          </a:p>
        </p:txBody>
      </p:sp>
      <p:sp>
        <p:nvSpPr>
          <p:cNvPr id="7" name="橢圓 6"/>
          <p:cNvSpPr/>
          <p:nvPr/>
        </p:nvSpPr>
        <p:spPr>
          <a:xfrm>
            <a:off x="5060950" y="3500438"/>
            <a:ext cx="2808288" cy="22113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365" name="文字方塊 7"/>
          <p:cNvSpPr txBox="1">
            <a:spLocks noChangeArrowheads="1"/>
          </p:cNvSpPr>
          <p:nvPr/>
        </p:nvSpPr>
        <p:spPr bwMode="auto">
          <a:xfrm>
            <a:off x="5867400" y="4149725"/>
            <a:ext cx="1296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困難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B63F8-5C4F-4656-A394-75D2D80CFC5B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>
              <a:cs typeface="微軟正黑體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66800"/>
            <a:ext cx="6934200" cy="838200"/>
          </a:xfrm>
        </p:spPr>
        <p:txBody>
          <a:bodyPr/>
          <a:lstStyle/>
          <a:p>
            <a:r>
              <a:rPr lang="en-US" altLang="zh-TW" b="1" smtClean="0">
                <a:solidFill>
                  <a:schemeClr val="folHlink"/>
                </a:solidFill>
                <a:latin typeface="新細明體" charset="-120"/>
              </a:rPr>
              <a:t>ADHD</a:t>
            </a:r>
            <a:r>
              <a:rPr lang="zh-TW" altLang="en-US" b="1" smtClean="0">
                <a:solidFill>
                  <a:schemeClr val="folHlink"/>
                </a:solidFill>
                <a:latin typeface="新細明體" charset="-120"/>
              </a:rPr>
              <a:t>藥物輔助概念</a:t>
            </a:r>
            <a:endParaRPr lang="en-US" altLang="zh-TW" sz="4000" b="1" smtClean="0">
              <a:solidFill>
                <a:srgbClr val="000000"/>
              </a:solidFill>
              <a:latin typeface="新細明體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620000" cy="3276600"/>
          </a:xfrm>
        </p:spPr>
        <p:txBody>
          <a:bodyPr/>
          <a:lstStyle/>
          <a:p>
            <a:endParaRPr lang="zh-TW" altLang="en-US" smtClean="0">
              <a:solidFill>
                <a:srgbClr val="CC0000"/>
              </a:solidFill>
              <a:latin typeface="新細明體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solidFill>
                <a:srgbClr val="CC0000"/>
              </a:solidFill>
              <a:latin typeface="新細明體" charset="-120"/>
            </a:endParaRPr>
          </a:p>
        </p:txBody>
      </p:sp>
      <p:pic>
        <p:nvPicPr>
          <p:cNvPr id="33796" name="Picture 4" descr="adhd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3962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819400" y="5105400"/>
            <a:ext cx="459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b="1" u="sng">
                <a:solidFill>
                  <a:srgbClr val="FF0000"/>
                </a:solidFill>
                <a:latin typeface="Franklin Gothic Book" pitchFamily="34" charset="0"/>
                <a:ea typeface="微軟正黑體"/>
              </a:rPr>
              <a:t>http://www.pix8.net/pro/pic.php?u=1125aV3HO&amp;i=25431</a:t>
            </a:r>
            <a:endParaRPr kumimoji="0" lang="zh-TW" altLang="en-US" sz="1400" b="1" u="sng">
              <a:solidFill>
                <a:srgbClr val="FF0000"/>
              </a:solidFill>
              <a:latin typeface="Franklin Gothic Book" pitchFamily="34" charset="0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編號版面配置區 8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BF7940-E066-4961-9A85-77EB5BED916C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>
              <a:cs typeface="微軟正黑體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§ 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Mr. Ritalin &amp; Mrs. </a:t>
            </a:r>
            <a:r>
              <a:rPr lang="en-US" altLang="zh-TW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Concerta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  <a:r>
              <a:rPr lang="zh-TW" altLang="en-US" sz="3200" b="1" dirty="0">
                <a:solidFill>
                  <a:srgbClr val="FF0000"/>
                </a:solidFill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</a:rPr>
            </a:b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1981200"/>
            <a:ext cx="3733800" cy="41148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zh-TW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+mn-cs"/>
              </a:rPr>
              <a:t>Ritalin</a:t>
            </a:r>
            <a:r>
              <a:rPr lang="en-US" altLang="zh-TW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(</a:t>
            </a:r>
            <a:r>
              <a:rPr lang="zh-TW" alt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利他能)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92675" y="1981200"/>
            <a:ext cx="3279775" cy="35052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zh-TW" altLang="en-US" sz="2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zh-TW" altLang="en-US" sz="2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“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中樞神經興奮劑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”</a:t>
            </a: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“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短效型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”</a:t>
            </a: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藥效持續約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“4”</a:t>
            </a: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小時。</a:t>
            </a:r>
          </a:p>
        </p:txBody>
      </p:sp>
      <p:pic>
        <p:nvPicPr>
          <p:cNvPr id="34821" name="Picture 5" descr="rita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90800"/>
            <a:ext cx="32924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47800" y="54864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 b="1" u="sng">
                <a:solidFill>
                  <a:srgbClr val="FF0000"/>
                </a:solidFill>
                <a:latin typeface="Franklin Gothic Book" pitchFamily="34" charset="0"/>
                <a:ea typeface="微軟正黑體"/>
              </a:rPr>
              <a:t>Source from: http://www.pharmacyseek.com/ritalin.html</a:t>
            </a:r>
            <a:endParaRPr kumimoji="0" lang="zh-TW" altLang="en-US" sz="1200" b="1" u="sng">
              <a:solidFill>
                <a:srgbClr val="FF0000"/>
              </a:solidFill>
              <a:latin typeface="Franklin Gothic Book" pitchFamily="34" charset="0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編號版面配置區 9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FE9AA-7647-4E9D-9267-CA1F1608EC08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>
              <a:cs typeface="微軟正黑體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endParaRPr lang="zh-TW" altLang="en-US" sz="3200" b="1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1981200"/>
            <a:ext cx="3733800" cy="41148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zh-TW" sz="32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+mn-cs"/>
              </a:rPr>
              <a:t>Concerta</a:t>
            </a:r>
            <a:r>
              <a:rPr lang="en-US" altLang="zh-TW" sz="32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(</a:t>
            </a:r>
            <a:r>
              <a:rPr lang="zh-TW" altLang="en-US" sz="32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專思達)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981200"/>
            <a:ext cx="3313113" cy="354171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zh-TW" altLang="en-US" sz="2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zh-TW" altLang="en-US" sz="2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“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中樞神經興奮劑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”</a:t>
            </a: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“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長效型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”</a:t>
            </a: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藥效持續約</a:t>
            </a:r>
            <a:r>
              <a:rPr lang="zh-TW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“12”</a:t>
            </a:r>
            <a:r>
              <a:rPr lang="zh-TW" altLang="en-US" sz="2000" b="1" dirty="0">
                <a:solidFill>
                  <a:srgbClr val="0000FF"/>
                </a:solidFill>
                <a:cs typeface="+mn-cs"/>
              </a:rPr>
              <a:t>小時。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828800" y="5486400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sz="1000" b="1">
              <a:solidFill>
                <a:srgbClr val="0000FF"/>
              </a:solidFill>
              <a:latin typeface="Franklin Gothic Book" pitchFamily="34" charset="0"/>
              <a:ea typeface="微軟正黑體"/>
            </a:endParaRPr>
          </a:p>
        </p:txBody>
      </p:sp>
      <p:pic>
        <p:nvPicPr>
          <p:cNvPr id="35846" name="Picture 6" descr="conce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667000"/>
            <a:ext cx="2971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676400" y="5386388"/>
            <a:ext cx="4811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200" b="1" u="sng">
                <a:solidFill>
                  <a:srgbClr val="FF0000"/>
                </a:solidFill>
                <a:latin typeface="Franklin Gothic Book" pitchFamily="34" charset="0"/>
                <a:ea typeface="微軟正黑體"/>
              </a:rPr>
              <a:t>Source from: http://homepage.powerup.com.au/~nmanser/concerta.jpg</a:t>
            </a:r>
            <a:endParaRPr kumimoji="0" lang="zh-TW" altLang="en-US" sz="1200" b="1" u="sng">
              <a:solidFill>
                <a:srgbClr val="FF0000"/>
              </a:solidFill>
              <a:latin typeface="Franklin Gothic Book" pitchFamily="34" charset="0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DB8E67-1F4A-4BB7-8626-4DF927E3A9BD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>
              <a:cs typeface="微軟正黑體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zh-TW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+mn-cs"/>
              </a:rPr>
              <a:t>Concerta</a:t>
            </a:r>
            <a:r>
              <a:rPr lang="en-US" altLang="zh-TW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(</a:t>
            </a:r>
            <a:r>
              <a:rPr lang="zh-TW" alt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cs typeface="+mn-cs"/>
              </a:rPr>
              <a:t>專思達)</a:t>
            </a:r>
            <a:endParaRPr lang="en-US" altLang="zh-TW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cs typeface="+mn-cs"/>
            </a:endParaRPr>
          </a:p>
        </p:txBody>
      </p:sp>
      <p:pic>
        <p:nvPicPr>
          <p:cNvPr id="36868" name="Picture 4" descr="adhd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5600"/>
            <a:ext cx="2457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52600" y="5200650"/>
            <a:ext cx="484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200" b="1" u="sng">
                <a:solidFill>
                  <a:srgbClr val="FF0000"/>
                </a:solidFill>
                <a:latin typeface="Franklin Gothic Book" pitchFamily="34" charset="0"/>
                <a:ea typeface="微軟正黑體"/>
              </a:rPr>
              <a:t>Source from: http:// </a:t>
            </a:r>
            <a:r>
              <a:rPr kumimoji="0" lang="en-US" altLang="zh-TW" sz="1200" b="1" u="sng">
                <a:solidFill>
                  <a:srgbClr val="FF0000"/>
                </a:solidFill>
                <a:latin typeface="Franklin Gothic Book" pitchFamily="34" charset="0"/>
                <a:ea typeface="微軟正黑體"/>
                <a:cs typeface="Arial" charset="0"/>
              </a:rPr>
              <a:t>gsm.about.com/pictures/photo_us/017/conc002t.jpg</a:t>
            </a:r>
            <a:br>
              <a:rPr kumimoji="0" lang="en-US" altLang="zh-TW" sz="1200" b="1" u="sng">
                <a:solidFill>
                  <a:srgbClr val="FF0000"/>
                </a:solidFill>
                <a:latin typeface="Franklin Gothic Book" pitchFamily="34" charset="0"/>
                <a:ea typeface="微軟正黑體"/>
                <a:cs typeface="Arial" charset="0"/>
              </a:rPr>
            </a:br>
            <a:endParaRPr kumimoji="0" lang="zh-TW" altLang="en-US" sz="1200" b="1" u="sng">
              <a:solidFill>
                <a:srgbClr val="FF0000"/>
              </a:solidFill>
              <a:latin typeface="Franklin Gothic Book" pitchFamily="34" charset="0"/>
              <a:ea typeface="微軟正黑體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/>
          <a:lstStyle/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浮萍男孩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中提到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6013" y="1484313"/>
            <a:ext cx="7056437" cy="42386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sz="2300" dirty="0">
                <a:latin typeface="標楷體" pitchFamily="65" charset="-120"/>
                <a:ea typeface="標楷體" pitchFamily="65" charset="-120"/>
                <a:cs typeface="+mn-cs"/>
              </a:rPr>
              <a:t>凡事缺乏動機，討厭學校，討厭功課，愛打混，無視別人的關心，越來越多人被診斷患上注意力缺失過動症（</a:t>
            </a:r>
            <a:r>
              <a:rPr lang="en-US" altLang="zh-TW" sz="2300" dirty="0">
                <a:latin typeface="標楷體" pitchFamily="65" charset="-120"/>
                <a:ea typeface="標楷體" pitchFamily="65" charset="-120"/>
                <a:cs typeface="+mn-cs"/>
              </a:rPr>
              <a:t>ADHD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  <a:cs typeface="+mn-cs"/>
              </a:rPr>
              <a:t>），上大學的男生越來越少，不願獨立，不想打拼，沒有夢想沒有根。那麼他們為什麼會變成這樣呢？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第一個因素 </a:t>
            </a:r>
            <a:r>
              <a:rPr lang="en-US" altLang="zh-TW" sz="2300" b="1" dirty="0">
                <a:latin typeface="標楷體" pitchFamily="65" charset="-120"/>
                <a:ea typeface="標楷體" pitchFamily="65" charset="-120"/>
                <a:cs typeface="+mn-cs"/>
              </a:rPr>
              <a:t>: </a:t>
            </a: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學校在過去</a:t>
            </a:r>
            <a:r>
              <a:rPr lang="en-US" altLang="zh-TW" sz="2300" b="1" dirty="0">
                <a:latin typeface="標楷體" pitchFamily="65" charset="-120"/>
                <a:ea typeface="標楷體" pitchFamily="65" charset="-120"/>
                <a:cs typeface="+mn-cs"/>
              </a:rPr>
              <a:t>30</a:t>
            </a: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年的改變    </a:t>
            </a:r>
            <a:endParaRPr lang="zh-TW" altLang="en-US" sz="23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  <a:cs typeface="+mn-cs"/>
              </a:rPr>
              <a:t>第二個因素 </a:t>
            </a:r>
            <a:r>
              <a:rPr lang="en-US" altLang="zh-TW" sz="2300" b="1" dirty="0" smtClean="0">
                <a:latin typeface="標楷體" pitchFamily="65" charset="-120"/>
                <a:ea typeface="標楷體" pitchFamily="65" charset="-120"/>
                <a:cs typeface="+mn-cs"/>
              </a:rPr>
              <a:t>: 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  <a:cs typeface="+mn-cs"/>
              </a:rPr>
              <a:t>電玩遊戲的害處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  <a:cs typeface="+mn-cs"/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第三個因素 </a:t>
            </a:r>
            <a:r>
              <a:rPr lang="en-US" altLang="zh-TW" sz="2300" b="1" dirty="0">
                <a:latin typeface="標楷體" pitchFamily="65" charset="-120"/>
                <a:ea typeface="標楷體" pitchFamily="65" charset="-120"/>
                <a:cs typeface="+mn-cs"/>
              </a:rPr>
              <a:t>: ADHD</a:t>
            </a: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藥物處方過度氾濫</a:t>
            </a:r>
            <a:endParaRPr lang="zh-TW" altLang="en-US" sz="23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但</a:t>
            </a:r>
            <a:r>
              <a:rPr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這類</a:t>
            </a:r>
            <a:r>
              <a:rPr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ADHD</a:t>
            </a:r>
            <a:r>
              <a:rPr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藥物會影響大腦內管理動機的伏隔核，使男生看起來正常，感覺也正常，但是沒有動機，看不出為什麼要辛苦工作去完成真相世界的目標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  <a:cs typeface="+mn-cs"/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第四個因素 </a:t>
            </a:r>
            <a:r>
              <a:rPr lang="en-US" altLang="zh-TW" sz="2300" b="1" dirty="0">
                <a:latin typeface="標楷體" pitchFamily="65" charset="-120"/>
                <a:ea typeface="標楷體" pitchFamily="65" charset="-120"/>
                <a:cs typeface="+mn-cs"/>
              </a:rPr>
              <a:t>: </a:t>
            </a:r>
            <a:r>
              <a:rPr lang="zh-TW" altLang="en-US" sz="2300" b="1" dirty="0">
                <a:latin typeface="標楷體" pitchFamily="65" charset="-120"/>
                <a:ea typeface="標楷體" pitchFamily="65" charset="-120"/>
                <a:cs typeface="+mn-cs"/>
              </a:rPr>
              <a:t>內分泌干擾物質</a:t>
            </a:r>
            <a:endParaRPr lang="zh-TW" altLang="en-US" sz="23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zh-TW" alt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23875"/>
          </a:xfrm>
        </p:spPr>
        <p:txBody>
          <a:bodyPr/>
          <a:lstStyle/>
          <a:p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運動改造大腦</a:t>
            </a:r>
          </a:p>
        </p:txBody>
      </p:sp>
      <p:pic>
        <p:nvPicPr>
          <p:cNvPr id="3891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4365625"/>
            <a:ext cx="946150" cy="1393825"/>
          </a:xfrm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1331913" y="2060575"/>
            <a:ext cx="4951412" cy="2089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/>
              <a:t>正腎上腺素分泌增加</a:t>
            </a:r>
            <a:endParaRPr kumimoji="0" lang="en-US" altLang="zh-TW" smtClean="0"/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/>
              <a:t>多巴胺分泌增加</a:t>
            </a:r>
            <a:endParaRPr kumimoji="0" lang="en-US" altLang="zh-TW" smtClean="0"/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/>
              <a:t>血清素分泌增加</a:t>
            </a:r>
            <a:endParaRPr kumimoji="0" lang="en-US" altLang="zh-TW" smtClean="0"/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/>
              <a:t>大腦神經生長因子</a:t>
            </a:r>
            <a:r>
              <a:rPr kumimoji="0" lang="en-US" altLang="zh-TW" smtClean="0"/>
              <a:t>(BDNF)</a:t>
            </a:r>
            <a:r>
              <a:rPr kumimoji="0" lang="zh-TW" altLang="en-US" smtClean="0"/>
              <a:t>增加</a:t>
            </a:r>
            <a:endParaRPr kumimoji="0" lang="en-US" altLang="zh-TW" smtClean="0"/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/>
              <a:t>大腦中新的微血管的生成增加</a:t>
            </a:r>
            <a:endParaRPr kumimoji="0" lang="en-US" altLang="zh-TW" smtClean="0"/>
          </a:p>
          <a:p>
            <a:pPr fontAlgn="auto">
              <a:spcAft>
                <a:spcPts val="0"/>
              </a:spcAft>
              <a:defRPr/>
            </a:pPr>
            <a:endParaRPr kumimoji="0" lang="en-US" altLang="zh-TW" smtClean="0"/>
          </a:p>
          <a:p>
            <a:pPr fontAlgn="auto">
              <a:spcAft>
                <a:spcPts val="0"/>
              </a:spcAft>
              <a:defRPr/>
            </a:pPr>
            <a:endParaRPr kumimoji="0" lang="zh-TW" altLang="en-US" dirty="0" smtClean="0"/>
          </a:p>
        </p:txBody>
      </p:sp>
      <p:pic>
        <p:nvPicPr>
          <p:cNvPr id="38916" name="Picture 10" descr="http://psychologicalcounselingpsychotherapy.com/images/2011031719360412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437063"/>
            <a:ext cx="2676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內容版面配置區 1"/>
          <p:cNvSpPr>
            <a:spLocks noGrp="1"/>
          </p:cNvSpPr>
          <p:nvPr>
            <p:ph idx="1"/>
          </p:nvPr>
        </p:nvSpPr>
        <p:spPr>
          <a:xfrm>
            <a:off x="1258888" y="1700213"/>
            <a:ext cx="6697662" cy="4022725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讓有氧結合無氧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技巧為主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的運動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，如網球、羽球、攀岩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...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等。可以有效同時鍛鍊心肺與腦部。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有氧運動增加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神經傳導物質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的分泌、製造新生血管、增加生長因子，促進新細胞生成。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複雜的技巧性運動，拓展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神經網路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，愈複雜，突觸的連結也會愈複雜。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當神經迴路連接，大腦皮質開始活躍，再經過反覆練習，神經纖維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髓鞘形成增厚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，提升訊號傳遞的品質和速度。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內化後，就可以運用到更複雜的動作或問題。</a:t>
            </a:r>
            <a:r>
              <a:rPr lang="en-US" dirty="0" smtClean="0">
                <a:latin typeface="標楷體" pitchFamily="65" charset="-120"/>
                <a:ea typeface="標楷體" pitchFamily="65" charset="-120"/>
                <a:cs typeface="+mn-cs"/>
              </a:rPr>
              <a:t> </a:t>
            </a:r>
            <a:endParaRPr lang="zh-TW" altLang="en-US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zh-TW" altLang="en-US" dirty="0" smtClean="0">
              <a:cs typeface="+mn-cs"/>
            </a:endParaRPr>
          </a:p>
        </p:txBody>
      </p:sp>
      <p:sp>
        <p:nvSpPr>
          <p:cNvPr id="39938" name="標題 2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675"/>
          </a:xfrm>
        </p:spPr>
        <p:txBody>
          <a:bodyPr/>
          <a:lstStyle/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運動的選擇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飲食調整：中醫觀點</a:t>
            </a:r>
          </a:p>
        </p:txBody>
      </p:sp>
      <p:pic>
        <p:nvPicPr>
          <p:cNvPr id="40962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5038"/>
            <a:ext cx="2233613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403350" y="2130425"/>
            <a:ext cx="4189413" cy="21018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+mn-cs"/>
              </a:rPr>
              <a:t>曾綺華醫師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+mn-cs"/>
              </a:rPr>
              <a:t>胃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+mn-cs"/>
              </a:rPr>
              <a:t>熱說的就是一個人的胃裡頭好像有個鍋子在燒，這樣怎麼會專心？睡不好無法把氣養足，氣不足做事怎麼會持續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+mn-cs"/>
              </a:rPr>
              <a:t>？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+mn-cs"/>
              </a:rPr>
              <a:t>「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+mn-cs"/>
              </a:rPr>
              <a:t>嗜食肥甘」會讓胃熱加劇，而小孩最愛吃的巧克力、薯條、蛋糕跟炸雞就是肥甘食物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zh-TW" altLang="en-US" sz="1800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/>
          <a:lstStyle/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飲食調整：西醫觀點</a:t>
            </a:r>
          </a:p>
        </p:txBody>
      </p:sp>
      <p:sp>
        <p:nvSpPr>
          <p:cNvPr id="41986" name="內容版面配置區 3"/>
          <p:cNvSpPr>
            <a:spLocks noGrp="1"/>
          </p:cNvSpPr>
          <p:nvPr>
            <p:ph idx="1"/>
          </p:nvPr>
        </p:nvSpPr>
        <p:spPr>
          <a:xfrm>
            <a:off x="1476375" y="2119313"/>
            <a:ext cx="4535488" cy="3194050"/>
          </a:xfrm>
        </p:spPr>
        <p:txBody>
          <a:bodyPr>
            <a:spAutoFit/>
          </a:bodyPr>
          <a:lstStyle/>
          <a:p>
            <a:r>
              <a:rPr lang="zh-TW" altLang="en-US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從西醫觀點看，甜食的確容易讓小孩變</a:t>
            </a:r>
            <a:r>
              <a:rPr lang="en-US" altLang="zh-TW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high</a:t>
            </a:r>
            <a:r>
              <a:rPr lang="zh-TW" altLang="en-US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。長庚醫院兒童心智科主治醫師吳佑佑說，臨床的確觀察到，不管是自閉症、過動症，還是一般孩子，都會出現「</a:t>
            </a:r>
            <a:r>
              <a:rPr lang="en-US" altLang="zh-TW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sugar high</a:t>
            </a:r>
            <a:r>
              <a:rPr lang="zh-TW" altLang="en-US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」（吃糖後的興奮感）。</a:t>
            </a:r>
          </a:p>
          <a:p>
            <a:r>
              <a:rPr lang="zh-TW" altLang="en-US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過動兒或注意力不易集中的小孩最好不要吃太多糖果、餅乾、巧克力等零食或油炸食物，可樂也最好不要碰，以免零食、可樂中的人工甘味劑、化學色素、咖啡鹼等添加物擾亂大腦功能，讓小孩的注意力更渙散，收假後情況更糟糕。</a:t>
            </a:r>
          </a:p>
          <a:p>
            <a:r>
              <a:rPr lang="zh-TW" altLang="en-US" sz="1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許正典主任解釋，大腦中影響專注力、注意持續力的物質以多巴胺、血清素與正腎上腺素為主。可樂裡的咖啡鹼或糖果、餅乾裡所添加的化學色素、人工甘味劑等，這些人工添加物都可能影響多巴胺的分泌，孩子對事情的專注力也可能跟著降低。</a:t>
            </a:r>
          </a:p>
        </p:txBody>
      </p:sp>
      <p:pic>
        <p:nvPicPr>
          <p:cNvPr id="4198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133600"/>
            <a:ext cx="1609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95312"/>
          </a:xfrm>
        </p:spPr>
        <p:txBody>
          <a:bodyPr/>
          <a:lstStyle/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個教養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ADHD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孩子的原則</a:t>
            </a:r>
            <a:r>
              <a:rPr lang="zh-TW" altLang="en-US" sz="800" smtClean="0">
                <a:latin typeface="標楷體" pitchFamily="65" charset="-120"/>
                <a:ea typeface="標楷體" pitchFamily="65" charset="-120"/>
              </a:rPr>
              <a:t>節錄自</a:t>
            </a:r>
            <a:r>
              <a:rPr lang="en-US" altLang="zh-TW" sz="80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800" smtClean="0">
                <a:latin typeface="標楷體" pitchFamily="65" charset="-120"/>
                <a:ea typeface="標楷體" pitchFamily="65" charset="-120"/>
              </a:rPr>
              <a:t>過動兒父母完全指導手冊</a:t>
            </a:r>
            <a:r>
              <a:rPr lang="en-US" altLang="zh-TW" sz="800" smtClean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1484313"/>
            <a:ext cx="6196013" cy="4238625"/>
          </a:xfrm>
        </p:spPr>
        <p:txBody>
          <a:bodyPr rtlCol="0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即時給予回饋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經常給予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回饋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加強或加重給予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其行為的回饋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獎勵先於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處罰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把時間具體展現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出來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在做一件事的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當下顯示具體的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提醒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(point of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  <a:cs typeface="+mn-cs"/>
              </a:rPr>
              <a:t>perfan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在做一件事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的當下具體提醒動機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讓思考和解決問題的過程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具體化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前後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一致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採取行動不要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大呼小叫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預做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準備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接納他的障礙特質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不要把孩子的問題當作自己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有問題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練習原諒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675"/>
          </a:xfrm>
        </p:spPr>
        <p:txBody>
          <a:bodyPr/>
          <a:lstStyle/>
          <a:p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對於過動兒您曾有過的疑問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3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1844675"/>
            <a:ext cx="7345363" cy="41052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身體動個不停，上課不專心，常跟同學起衝突這就是過動兒嗎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在班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上如何幫助這些注意力欠缺的孩子學習呢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在班上如何幫助這些孩子建立生活常規呢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何時需要和家長溝通就醫的問題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就醫的流程到底是什麼情況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專注力吃藥就可以改善嗎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吃藥有什麼副作用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altLang="zh-TW" sz="3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altLang="zh-TW" sz="3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altLang="zh-TW" sz="3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altLang="zh-TW" sz="32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zh-TW" altLang="en-US" dirty="0"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35976">
            <a:off x="1244600" y="3535363"/>
            <a:ext cx="2322513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908050"/>
            <a:ext cx="1468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圖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650" y="3644900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 rot="419683">
            <a:off x="1417638" y="1920875"/>
            <a:ext cx="4868862" cy="10604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感謝這些孩子帶給我們的挑戰，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讓我們能成為更有效能的教師。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期待我們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能陪這些孩子，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創造不同的生命經驗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b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5363" y="1960563"/>
            <a:ext cx="6965950" cy="1201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謝謝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聆聽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5058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41663"/>
            <a:ext cx="211613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6500" y="765175"/>
            <a:ext cx="696595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注意力欠缺過動症診斷標準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(DSM-Ⅳ)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2492375"/>
            <a:ext cx="6421438" cy="3457575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經常粗心大意，不注意細節，造成功課及其他活動中許多錯誤。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無法持續注意力。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心不在焉，有聽沒到。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交代的事無法完成。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無法安排工作或散慢，要人提醒才能完成。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逃避或排斥須專心的工作，如做功課。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常掉東掉西。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易被外界吸引而分心。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常需要被提醒每天要做的事。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zh-TW" altLang="en-US" dirty="0">
              <a:cs typeface="+mn-cs"/>
            </a:endParaRPr>
          </a:p>
        </p:txBody>
      </p:sp>
      <p:sp>
        <p:nvSpPr>
          <p:cNvPr id="17411" name="文字方塊 3"/>
          <p:cNvSpPr txBox="1">
            <a:spLocks noChangeArrowheads="1"/>
          </p:cNvSpPr>
          <p:nvPr/>
        </p:nvSpPr>
        <p:spPr bwMode="auto">
          <a:xfrm>
            <a:off x="1258888" y="1557338"/>
            <a:ext cx="691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、下列注意力不集中的症狀有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項或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項以上，持續出現至少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個月，其症狀因困擾已達適應不良，且與其發展水準不相稱的程度：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23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注意力欠缺過動症診斷標準</a:t>
            </a:r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(DSM-Ⅳ)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8888" y="2119313"/>
            <a:ext cx="6400800" cy="360362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過動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無法安靜做好、扭來扭去。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需要坐著時會離開座位。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許多不該亂動的場合，會爬上爬下或亂跑。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無法安靜的玩遊戲。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不停的動。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話太多。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衝動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老師問題還沒問完，就搶先回答。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無法耐心輪流、等待。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插嘴或打斷別人。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altLang="zh-TW" dirty="0" smtClean="0"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zh-TW" altLang="en-US" dirty="0">
              <a:cs typeface="+mn-cs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58888" y="1412875"/>
            <a:ext cx="648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、下列過動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衝動的症狀有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項或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項以上，持續出現至少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個月，其症狀因困擾已達適應不良，且與其發展水準不相稱的程度：</a:t>
            </a: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內容版面配置區 2"/>
          <p:cNvSpPr>
            <a:spLocks noGrp="1"/>
          </p:cNvSpPr>
          <p:nvPr>
            <p:ph idx="1"/>
          </p:nvPr>
        </p:nvSpPr>
        <p:spPr>
          <a:xfrm>
            <a:off x="1463675" y="1916113"/>
            <a:ext cx="6196013" cy="2736850"/>
          </a:xfrm>
        </p:spPr>
        <p:txBody>
          <a:bodyPr/>
          <a:lstStyle/>
          <a:p>
            <a:r>
              <a:rPr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時間超過六個月，七歲前便開始、在兩種以上的場合上述症狀，且合併有學業、人際、情緒、行為等功能影響時需要就診專業醫師或專業人員協助評估及治療。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更多對於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ADHD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孩子的理解：</a:t>
            </a:r>
          </a:p>
        </p:txBody>
      </p:sp>
      <p:pic>
        <p:nvPicPr>
          <p:cNvPr id="20482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349500"/>
            <a:ext cx="2232025" cy="22320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腦部功能和神經生理學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6375" y="1700213"/>
            <a:ext cx="6196013" cy="145415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右腦額葉比一般人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小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腎上腺素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注意力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多巴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活動量高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、血清素不足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攻擊行為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zh-TW" altLang="en-US" dirty="0">
              <a:cs typeface="+mn-cs"/>
            </a:endParaRPr>
          </a:p>
        </p:txBody>
      </p:sp>
      <p:pic>
        <p:nvPicPr>
          <p:cNvPr id="2150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284538"/>
            <a:ext cx="3924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執行功能的缺陷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450" y="1773238"/>
            <a:ext cx="6769100" cy="39497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執行功能指的是：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1884363" indent="-188436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認知歷程：工作記憶、心理運算、彈性思考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1884363" indent="-188436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語言歷程：語言的流暢性、溝通能力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、以及發表自己的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意見。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1884363" indent="-188436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動作歷程：體力分配、遵守禁止的指令、反應的抑制和動作的協調。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1884363" indent="-188436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情緒歷程：個人警覺的調整、以及成熟的道德推理。</a:t>
            </a:r>
            <a:endParaRPr lang="zh-TW" altLang="en-US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1134</TotalTime>
  <Words>2339</Words>
  <Application>Microsoft Office PowerPoint</Application>
  <PresentationFormat>如螢幕大小 (4:3)</PresentationFormat>
  <Paragraphs>159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31</vt:i4>
      </vt:variant>
    </vt:vector>
  </HeadingPairs>
  <TitlesOfParts>
    <vt:vector size="47" baseType="lpstr">
      <vt:lpstr>Franklin Gothic Book</vt:lpstr>
      <vt:lpstr>微軟正黑體</vt:lpstr>
      <vt:lpstr>Arial</vt:lpstr>
      <vt:lpstr>Constantia</vt:lpstr>
      <vt:lpstr>新細明體</vt:lpstr>
      <vt:lpstr>Brush Script MT</vt:lpstr>
      <vt:lpstr>Calibri</vt:lpstr>
      <vt:lpstr>Rage Italic</vt:lpstr>
      <vt:lpstr>標楷體</vt:lpstr>
      <vt:lpstr>Times New Roman</vt:lpstr>
      <vt:lpstr>Wingdings</vt:lpstr>
      <vt:lpstr>Impact</vt:lpstr>
      <vt:lpstr>圖釘</vt:lpstr>
      <vt:lpstr>圖釘</vt:lpstr>
      <vt:lpstr>圖釘</vt:lpstr>
      <vt:lpstr>圖釘</vt:lpstr>
      <vt:lpstr>注意力欠缺過動症 教師加油站</vt:lpstr>
      <vt:lpstr>我們眼中的ADHD孩子…</vt:lpstr>
      <vt:lpstr>對於過動兒您曾有過的疑問…</vt:lpstr>
      <vt:lpstr>注意力欠缺過動症診斷標準(DSM-Ⅳ)</vt:lpstr>
      <vt:lpstr>注意力欠缺過動症診斷標準(DSM-Ⅳ)</vt:lpstr>
      <vt:lpstr>投影片 6</vt:lpstr>
      <vt:lpstr>更多對於ADHD孩子的理解：</vt:lpstr>
      <vt:lpstr>腦部功能和神經生理學</vt:lpstr>
      <vt:lpstr>執行功能的缺陷</vt:lpstr>
      <vt:lpstr>投影片 10</vt:lpstr>
      <vt:lpstr>ADHD的孩子心理功能的困難處：</vt:lpstr>
      <vt:lpstr>投影片 12</vt:lpstr>
      <vt:lpstr>告知家長時，家長的反應</vt:lpstr>
      <vt:lpstr>具體觀察清楚說明</vt:lpstr>
      <vt:lpstr>記住身份</vt:lpstr>
      <vt:lpstr>策略導向思考</vt:lpstr>
      <vt:lpstr>ADHD用藥的提醒</vt:lpstr>
      <vt:lpstr>投影片 18</vt:lpstr>
      <vt:lpstr>用藥的天平</vt:lpstr>
      <vt:lpstr>ADHD藥物輔助概念</vt:lpstr>
      <vt:lpstr>  § Mr. Ritalin &amp; Mrs. Concerta ??? </vt:lpstr>
      <vt:lpstr> </vt:lpstr>
      <vt:lpstr>投影片 23</vt:lpstr>
      <vt:lpstr>『浮萍男孩』中提到…</vt:lpstr>
      <vt:lpstr>運動改造大腦</vt:lpstr>
      <vt:lpstr>運動的選擇</vt:lpstr>
      <vt:lpstr>飲食調整：中醫觀點</vt:lpstr>
      <vt:lpstr>飲食調整：西醫觀點</vt:lpstr>
      <vt:lpstr>14個教養ADHD孩子的原則節錄自『過動兒父母完全指導手冊』</vt:lpstr>
      <vt:lpstr>感謝這些孩子帶給我們的挑戰， 讓我們能成為更有效能的教師。 期待我們能陪這些孩子， 創造不同的生命經驗! </vt:lpstr>
      <vt:lpstr>謝謝聆聽</vt:lpstr>
    </vt:vector>
  </TitlesOfParts>
  <Company>KLEDU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Teacher-3F</dc:creator>
  <cp:lastModifiedBy>qq</cp:lastModifiedBy>
  <cp:revision>46</cp:revision>
  <cp:lastPrinted>2014-03-19T04:41:20Z</cp:lastPrinted>
  <dcterms:created xsi:type="dcterms:W3CDTF">2014-02-25T00:40:32Z</dcterms:created>
  <dcterms:modified xsi:type="dcterms:W3CDTF">2014-03-20T03:58:11Z</dcterms:modified>
</cp:coreProperties>
</file>