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4" r:id="rId2"/>
    <p:sldId id="314" r:id="rId3"/>
    <p:sldId id="332" r:id="rId4"/>
    <p:sldId id="331" r:id="rId5"/>
    <p:sldId id="327" r:id="rId6"/>
    <p:sldId id="326" r:id="rId7"/>
    <p:sldId id="320" r:id="rId8"/>
    <p:sldId id="319" r:id="rId9"/>
    <p:sldId id="342" r:id="rId10"/>
    <p:sldId id="323" r:id="rId11"/>
    <p:sldId id="341" r:id="rId12"/>
    <p:sldId id="325" r:id="rId13"/>
    <p:sldId id="324" r:id="rId14"/>
    <p:sldId id="322" r:id="rId15"/>
    <p:sldId id="317" r:id="rId16"/>
    <p:sldId id="316" r:id="rId17"/>
    <p:sldId id="340" r:id="rId18"/>
    <p:sldId id="336" r:id="rId19"/>
    <p:sldId id="321" r:id="rId20"/>
    <p:sldId id="318" r:id="rId21"/>
    <p:sldId id="337" r:id="rId22"/>
    <p:sldId id="334" r:id="rId23"/>
    <p:sldId id="335" r:id="rId24"/>
    <p:sldId id="333" r:id="rId25"/>
    <p:sldId id="330" r:id="rId26"/>
    <p:sldId id="329" r:id="rId27"/>
    <p:sldId id="328" r:id="rId28"/>
    <p:sldId id="338" r:id="rId29"/>
    <p:sldId id="346" r:id="rId30"/>
    <p:sldId id="347" r:id="rId31"/>
    <p:sldId id="351" r:id="rId32"/>
    <p:sldId id="348" r:id="rId33"/>
    <p:sldId id="343" r:id="rId34"/>
    <p:sldId id="350" r:id="rId35"/>
    <p:sldId id="349" r:id="rId36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8" autoAdjust="0"/>
    <p:restoredTop sz="86387" autoAdjust="0"/>
  </p:normalViewPr>
  <p:slideViewPr>
    <p:cSldViewPr>
      <p:cViewPr varScale="1">
        <p:scale>
          <a:sx n="90" d="100"/>
          <a:sy n="90" d="100"/>
        </p:scale>
        <p:origin x="2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0966625-5C5B-4FF5-AFD6-DD2FBA7B5924}" type="datetimeFigureOut">
              <a:rPr lang="zh-TW" altLang="en-US"/>
              <a:pPr>
                <a:defRPr/>
              </a:pPr>
              <a:t>2020/11/5</a:t>
            </a:fld>
            <a:endParaRPr lang="en-US" altLang="zh-TW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5854603-485E-4B7D-8834-BC6B4BACE09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18123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標題投影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圖片 17">
            <a:extLst>
              <a:ext uri="{FF2B5EF4-FFF2-40B4-BE49-F238E27FC236}">
                <a16:creationId xmlns:a16="http://schemas.microsoft.com/office/drawing/2014/main" xmlns="" id="{5701BDCE-80C3-4D1C-8B3D-E696A0532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7760"/>
            <a:ext cx="9145016" cy="6462480"/>
          </a:xfrm>
          <a:prstGeom prst="rect">
            <a:avLst/>
          </a:prstGeom>
        </p:spPr>
      </p:pic>
      <p:sp>
        <p:nvSpPr>
          <p:cNvPr id="64514" name="標題版面配置區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mtClean="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4515" name="文字版面配置區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 smtClean="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6D6AFED6-E140-4DE7-888F-C3561B431375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6A97427-B6D2-488C-86C9-5541E8406D6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AC087-27C4-4D99-B766-2B21CA080051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B1E6F-1D9A-44DF-AFAC-8E6E89885A9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29D3B-62CB-434E-8EED-784EECF3133E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0B47-16BD-409E-AA08-534666E2089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5B3A7-E25E-4378-92F7-7853FA8D77DF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5E042-91A0-4E7D-8601-B0E94F7B824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C391D-C2D9-499C-8FDF-081359971C1E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8F7E1-0CA3-4FAF-8121-2EB7A8DB6B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60290-098D-428D-A9F6-47DC1F08E1E1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04634-514E-4467-924E-0D2ECE80F1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47664" y="136525"/>
            <a:ext cx="7139136" cy="1281113"/>
          </a:xfrm>
        </p:spPr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A8158-4181-4265-B9B2-C39ABD59C78D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08E83-B4DF-41CE-8722-6433497514C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D75EA-F4E4-490B-8E49-F7ED4CFDFE3A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595C5-875B-437E-B23B-83AAB4D8C65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00D6B-4E54-4D0B-934B-3890A97A6C16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214D3-E15A-4E9F-AC77-E602C5C143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3820D-F8D9-41B1-AF02-8F65F9771237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78867-D5CF-48EF-9693-72B649A35F5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AEDDE-FFDA-4727-8C90-F9E3DAE1BCF0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EEA64-A5C0-4DC9-B861-A3B695420A7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7F38-666C-4B57-9C62-AF4B90549555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F2350-4332-4128-B03F-FA41C7D9E2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9F84F-CAC7-4CB5-AA23-D1CACCB83489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38E22-B5D9-4732-936B-6EA25C8698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E2BEC6EA-891B-4FBB-9F91-A5FDF70FC490}"/>
              </a:ext>
            </a:extLst>
          </p:cNvPr>
          <p:cNvSpPr/>
          <p:nvPr userDrawn="1"/>
        </p:nvSpPr>
        <p:spPr bwMode="auto">
          <a:xfrm>
            <a:off x="0" y="158066"/>
            <a:ext cx="9144000" cy="6656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31750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26" name="標題版面配置區 1"/>
          <p:cNvSpPr>
            <a:spLocks noGrp="1"/>
          </p:cNvSpPr>
          <p:nvPr userDrawn="1"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 userDrawn="1"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 userDrawn="1"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B204969-6E28-447B-BC61-0DB2FDD01987}" type="datetimeFigureOut">
              <a:rPr lang="zh-TW" altLang="en-US"/>
              <a:pPr>
                <a:defRPr/>
              </a:pPr>
              <a:t>2020/11/5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 userDrawn="1"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 userDrawn="1"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380068B4-9910-41C4-AED6-C5968EB8234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2D6A92FB-0A1A-4EC4-9254-310E68586460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368" b="97052" l="3167" r="94417">
                        <a14:foregroundMark x1="92500" y1="26887" x2="92500" y2="26887"/>
                        <a14:foregroundMark x1="93500" y1="39623" x2="93500" y2="39623"/>
                        <a14:foregroundMark x1="94417" y1="23585" x2="94417" y2="23585"/>
                        <a14:foregroundMark x1="60333" y1="92807" x2="60333" y2="92807"/>
                        <a14:foregroundMark x1="43833" y1="6368" x2="43833" y2="6368"/>
                        <a14:foregroundMark x1="6833" y1="30896" x2="6833" y2="30896"/>
                        <a14:foregroundMark x1="51500" y1="30425" x2="51500" y2="30425"/>
                        <a14:foregroundMark x1="50750" y1="29599" x2="55167" y2="28184"/>
                        <a14:foregroundMark x1="33583" y1="22170" x2="33583" y2="22170"/>
                        <a14:foregroundMark x1="72333" y1="23585" x2="73083" y2="20047"/>
                        <a14:foregroundMark x1="72667" y1="18986" x2="72667" y2="18986"/>
                        <a14:foregroundMark x1="69417" y1="36910" x2="68833" y2="66392"/>
                        <a14:foregroundMark x1="69417" y1="34788" x2="73667" y2="40448"/>
                        <a14:foregroundMark x1="69417" y1="69575" x2="69417" y2="69575"/>
                        <a14:foregroundMark x1="71000" y1="70991" x2="71000" y2="70991"/>
                        <a14:foregroundMark x1="73500" y1="72052" x2="73500" y2="72052"/>
                        <a14:foregroundMark x1="76000" y1="64505" x2="76000" y2="64505"/>
                        <a14:foregroundMark x1="76167" y1="66627" x2="76167" y2="66627"/>
                        <a14:foregroundMark x1="71167" y1="71580" x2="71167" y2="71580"/>
                        <a14:foregroundMark x1="72500" y1="70991" x2="72500" y2="70991"/>
                        <a14:foregroundMark x1="73083" y1="71226" x2="73083" y2="71226"/>
                        <a14:foregroundMark x1="73833" y1="71580" x2="73833" y2="71580"/>
                        <a14:foregroundMark x1="74250" y1="71226" x2="74250" y2="71226"/>
                        <a14:foregroundMark x1="54000" y1="71816" x2="54000" y2="71816"/>
                        <a14:foregroundMark x1="29167" y1="54953" x2="29167" y2="54953"/>
                        <a14:foregroundMark x1="28417" y1="45401" x2="28417" y2="45401"/>
                        <a14:foregroundMark x1="27083" y1="48703" x2="32250" y2="47052"/>
                        <a14:foregroundMark x1="41917" y1="33373" x2="50000" y2="42099"/>
                        <a14:foregroundMark x1="50000" y1="42099" x2="60250" y2="40330"/>
                        <a14:foregroundMark x1="60250" y1="40330" x2="65583" y2="34788"/>
                        <a14:foregroundMark x1="53250" y1="47288" x2="58667" y2="42689"/>
                        <a14:foregroundMark x1="58833" y1="39623" x2="65583" y2="34434"/>
                        <a14:foregroundMark x1="41917" y1="84906" x2="41917" y2="84906"/>
                        <a14:foregroundMark x1="3167" y1="93042" x2="3167" y2="93042"/>
                        <a14:foregroundMark x1="3417" y1="90330" x2="3417" y2="94458"/>
                        <a14:foregroundMark x1="4333" y1="93042" x2="6833" y2="96580"/>
                        <a14:foregroundMark x1="10750" y1="88679" x2="13333" y2="88325"/>
                        <a14:foregroundMark x1="11167" y1="89741" x2="10750" y2="96698"/>
                        <a14:foregroundMark x1="16417" y1="89151" x2="16667" y2="97052"/>
                        <a14:foregroundMark x1="23895" y1="97753" x2="23667" y2="96816"/>
                        <a14:foregroundMark x1="21917" y1="89623" x2="22605" y2="92451"/>
                        <a14:foregroundMark x1="30627" y1="93986" x2="31750" y2="95519"/>
                        <a14:foregroundMark x1="30454" y1="93750" x2="30627" y2="93986"/>
                        <a14:foregroundMark x1="30214" y1="93423" x2="30454" y2="93750"/>
                        <a14:foregroundMark x1="28939" y1="91684" x2="29157" y2="91981"/>
                        <a14:foregroundMark x1="28725" y1="91392" x2="28717" y2="91380"/>
                        <a14:foregroundMark x1="27083" y1="89151" x2="28725" y2="91392"/>
                        <a14:foregroundMark x1="35167" y1="89623" x2="35167" y2="91509"/>
                        <a14:foregroundMark x1="47917" y1="88915" x2="46250" y2="89387"/>
                        <a14:foregroundMark x1="44000" y1="91509" x2="43917" y2="93042"/>
                        <a14:backgroundMark x1="29167" y1="95283" x2="29583" y2="92335"/>
                        <a14:backgroundMark x1="29750" y1="92925" x2="29667" y2="90566"/>
                        <a14:backgroundMark x1="28750" y1="92217" x2="28750" y2="92217"/>
                        <a14:backgroundMark x1="28583" y1="91392" x2="28583" y2="91392"/>
                        <a14:backgroundMark x1="28583" y1="91392" x2="28750" y2="90802"/>
                        <a14:backgroundMark x1="30333" y1="93868" x2="29250" y2="91156"/>
                        <a14:backgroundMark x1="23250" y1="95991" x2="23250" y2="93868"/>
                        <a14:backgroundMark x1="28583" y1="93160" x2="29083" y2="89858"/>
                        <a14:backgroundMark x1="29083" y1="92335" x2="29083" y2="92335"/>
                        <a14:backgroundMark x1="29250" y1="91981" x2="29250" y2="91981"/>
                        <a14:backgroundMark x1="29083" y1="92217" x2="29167" y2="92335"/>
                        <a14:backgroundMark x1="29250" y1="92453" x2="29250" y2="92453"/>
                        <a14:backgroundMark x1="29000" y1="92099" x2="29000" y2="92099"/>
                        <a14:backgroundMark x1="28833" y1="91745" x2="28833" y2="91745"/>
                        <a14:backgroundMark x1="30417" y1="93986" x2="30417" y2="93986"/>
                        <a14:backgroundMark x1="30417" y1="93632" x2="30417" y2="93632"/>
                        <a14:backgroundMark x1="30333" y1="93750" x2="30333" y2="9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9352"/>
            <a:ext cx="1617453" cy="11430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51" r:id="rId12"/>
    <p:sldLayoutId id="21474836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7"/>
          <p:cNvSpPr txBox="1">
            <a:spLocks noChangeArrowheads="1"/>
          </p:cNvSpPr>
          <p:nvPr/>
        </p:nvSpPr>
        <p:spPr bwMode="auto">
          <a:xfrm>
            <a:off x="1403350" y="357346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6632"/>
            <a:ext cx="7772400" cy="3769567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基隆市國民教育輔導團</a:t>
            </a:r>
            <a:br>
              <a:rPr lang="zh-TW" altLang="en-US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en-US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社會學習領域輔導小組</a:t>
            </a:r>
            <a:r>
              <a:rPr lang="en-US" altLang="zh-TW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/>
            </a:r>
            <a:br>
              <a:rPr lang="en-US" altLang="zh-TW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zh-TW" altLang="en-US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國小組</a:t>
            </a:r>
            <a:br>
              <a:rPr lang="zh-TW" altLang="en-US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</a:br>
            <a:r>
              <a:rPr lang="en-US" altLang="zh-TW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108</a:t>
            </a:r>
            <a:r>
              <a:rPr lang="zh-TW" altLang="en-US" sz="48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學年度工作成果報告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339975" y="4941888"/>
            <a:ext cx="460851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報告人  陳釗文</a:t>
            </a:r>
            <a:endParaRPr lang="en-US" altLang="zh-TW" sz="36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  <a:p>
            <a:pPr algn="ctr" eaLnBrk="0" hangingPunct="0">
              <a:defRPr/>
            </a:pPr>
            <a:r>
              <a:rPr lang="en-US" altLang="zh-TW" sz="3600" b="1" dirty="0">
                <a:solidFill>
                  <a:srgbClr val="66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標楷體" pitchFamily="65" charset="-120"/>
              </a:rPr>
              <a:t>109.11.06</a:t>
            </a:r>
            <a:endParaRPr lang="zh-TW" altLang="en-US" sz="3600" b="1" dirty="0">
              <a:solidFill>
                <a:srgbClr val="6600CC"/>
              </a:solidFill>
              <a:effectLst>
                <a:outerShdw blurRad="38100" dist="38100" dir="2700000" algn="tl">
                  <a:srgbClr val="C0C0C0"/>
                </a:outerShdw>
              </a:effectLst>
              <a:ea typeface="標楷體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012160" y="18864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109</a:t>
            </a:r>
            <a:r>
              <a:rPr lang="zh-TW" altLang="en-US" dirty="0" smtClean="0"/>
              <a:t>學年度分區座談</a:t>
            </a:r>
            <a:r>
              <a:rPr lang="en-US" altLang="zh-TW" dirty="0" smtClean="0"/>
              <a:t>-</a:t>
            </a:r>
            <a:r>
              <a:rPr lang="zh-TW" altLang="en-US" dirty="0" smtClean="0"/>
              <a:t>北區</a:t>
            </a:r>
            <a:endParaRPr lang="zh-TW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18AFBF8-E9F6-4863-BBFC-14F760276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1090331</a:t>
            </a:r>
            <a:r>
              <a:rPr lang="zh-TW" altLang="en-US" dirty="0"/>
              <a:t>羅健霖輔導員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公開觀課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44681768-4077-404B-9E7A-092E49BDF0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0970"/>
          <a:stretch/>
        </p:blipFill>
        <p:spPr>
          <a:xfrm>
            <a:off x="539552" y="4438582"/>
            <a:ext cx="4142682" cy="214478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69A2D387-8F3E-49F5-8EC4-CC22EC6B91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012"/>
          <a:stretch/>
        </p:blipFill>
        <p:spPr>
          <a:xfrm>
            <a:off x="4844882" y="4581128"/>
            <a:ext cx="4093071" cy="187220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700F748B-D0AF-4608-A184-7B71E6C485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019" t="648" r="10683" b="25463"/>
          <a:stretch/>
        </p:blipFill>
        <p:spPr>
          <a:xfrm>
            <a:off x="2610893" y="1638432"/>
            <a:ext cx="4536504" cy="272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76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61E738E3-3F79-4288-99D8-D735ED67AB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精進及增能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72E8F866-68EF-4256-B4FA-FAA1BA910A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447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DD4F101-6744-48F9-BEF3-C8F93393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1090304</a:t>
            </a:r>
            <a:r>
              <a:rPr lang="zh-TW" altLang="en-US" dirty="0"/>
              <a:t>應用桌遊媒材實施社會領域教學分享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1471ABC-E88E-44B4-AADB-DB57F71C2AE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47512"/>
            <a:ext cx="4291946" cy="321896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C8FD8DD-C08A-4278-9187-F779439762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3501008"/>
            <a:ext cx="4291946" cy="321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32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3C4D244-3137-4AD7-91FD-800C5F266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1090325</a:t>
            </a:r>
            <a:r>
              <a:rPr lang="zh-TW" altLang="en-US" dirty="0"/>
              <a:t>社會領召研習</a:t>
            </a:r>
            <a:r>
              <a:rPr lang="en-US" altLang="zh-TW" dirty="0"/>
              <a:t>~</a:t>
            </a:r>
            <a:br>
              <a:rPr lang="en-US" altLang="zh-TW" dirty="0"/>
            </a:br>
            <a:r>
              <a:rPr lang="zh-TW" altLang="en-US" dirty="0"/>
              <a:t>大雞籠社考古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FB8F39D0-8303-4BFA-8045-85B4CB1A1E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007" y="3834351"/>
            <a:ext cx="4019872" cy="301354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747A9608-E4A0-4502-B0A9-0F7FAF34ABA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664" y="3792003"/>
            <a:ext cx="4019872" cy="301354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AE0DF0AB-A84D-4330-AE6B-566536A087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496"/>
          <a:stretch/>
        </p:blipFill>
        <p:spPr>
          <a:xfrm>
            <a:off x="4601671" y="1516877"/>
            <a:ext cx="4019872" cy="236683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EC991DFC-F1E9-4935-A4B3-84B41C8BC6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305"/>
          <a:stretch/>
        </p:blipFill>
        <p:spPr>
          <a:xfrm>
            <a:off x="150000" y="1559225"/>
            <a:ext cx="4019872" cy="228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19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5CDC86DE-D3E3-4414-AB33-89C92D6A1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1090401</a:t>
            </a:r>
            <a:r>
              <a:rPr lang="zh-TW" altLang="en-US" dirty="0"/>
              <a:t>桌遊專業精進研習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EC6ADEB-D83D-4E26-900A-4FC0FF87E0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3429000"/>
            <a:ext cx="4205816" cy="31543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AABA263B-4FD9-4178-A688-386D09788C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7676" y="1417638"/>
            <a:ext cx="4032448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37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488386AB-4840-4E4C-B3AF-167F21B35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1090618</a:t>
            </a:r>
            <a:r>
              <a:rPr lang="zh-TW" altLang="en-US" dirty="0"/>
              <a:t>影像紀錄增能研習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B01D7A6-48E3-4D24-9F4D-2C1182F496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352698"/>
            <a:ext cx="4896544" cy="367075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A625A68-6FE0-4ECF-93AB-915145581E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496"/>
          <a:stretch/>
        </p:blipFill>
        <p:spPr>
          <a:xfrm>
            <a:off x="4355976" y="3717032"/>
            <a:ext cx="4512846" cy="300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72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785D7B4-4DEC-4C7C-AE0A-DEA0A55D3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200800" cy="1143000"/>
          </a:xfrm>
        </p:spPr>
        <p:txBody>
          <a:bodyPr/>
          <a:lstStyle/>
          <a:p>
            <a:r>
              <a:rPr lang="en-US" altLang="zh-TW" dirty="0"/>
              <a:t>1090703</a:t>
            </a:r>
            <a:r>
              <a:rPr lang="zh-TW" altLang="en-US" dirty="0"/>
              <a:t>十二年國教社會領域課程綱要種子講師培訓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273AEFF6-A138-44A3-A637-4C8653B06C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797" y="2996952"/>
            <a:ext cx="4967878" cy="372422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BDD13F25-F104-46F5-B3AD-415C9C30EC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044" y="1772816"/>
            <a:ext cx="4350783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90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B929A2DE-487D-4005-A6A9-82E300B5F4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1211734"/>
            <a:ext cx="7772400" cy="2619722"/>
          </a:xfrm>
        </p:spPr>
        <p:txBody>
          <a:bodyPr/>
          <a:lstStyle/>
          <a:p>
            <a:r>
              <a:rPr lang="zh-TW" altLang="en-US" dirty="0"/>
              <a:t>結合海洋教育資源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solidFill>
                  <a:srgbClr val="FF0000"/>
                </a:solidFill>
              </a:rPr>
              <a:t>到校</a:t>
            </a:r>
            <a:r>
              <a:rPr lang="zh-TW" altLang="en-US" dirty="0"/>
              <a:t>辦理實作課程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因應疫情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73AE4E3C-FEC8-4E9E-A1EC-B711A5DB27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7063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6A8D79CB-EA28-44B3-B6B6-2357EFD31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1090324</a:t>
            </a:r>
            <a:r>
              <a:rPr lang="zh-TW" altLang="en-US" dirty="0"/>
              <a:t>八堵國小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3A7ACC0F-C8AD-4AC1-898C-703603CFDF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4048" y="4084422"/>
            <a:ext cx="3698104" cy="277357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491D0A71-357C-46C3-B596-40D26CED17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750" t="13382" b="13197"/>
          <a:stretch/>
        </p:blipFill>
        <p:spPr>
          <a:xfrm>
            <a:off x="4821602" y="1569893"/>
            <a:ext cx="3785896" cy="236227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79524367-4FA9-4A53-B3BA-BC0493B813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62" b="10823"/>
          <a:stretch/>
        </p:blipFill>
        <p:spPr>
          <a:xfrm>
            <a:off x="179512" y="1599255"/>
            <a:ext cx="3971114" cy="2368207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36FDD984-2765-4921-B199-752FB060701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62"/>
          <a:stretch/>
        </p:blipFill>
        <p:spPr>
          <a:xfrm>
            <a:off x="291746" y="4149080"/>
            <a:ext cx="3971114" cy="269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33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8882DD0C-10CB-4D84-8AED-8BDF4A3E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77200"/>
            <a:ext cx="7067128" cy="1143000"/>
          </a:xfrm>
        </p:spPr>
        <p:txBody>
          <a:bodyPr/>
          <a:lstStyle/>
          <a:p>
            <a:r>
              <a:rPr lang="en-US" altLang="zh-TW" dirty="0"/>
              <a:t>1090428</a:t>
            </a:r>
            <a:r>
              <a:rPr lang="zh-TW" altLang="en-US" dirty="0"/>
              <a:t>正濱國小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2EB94117-194C-48A1-8745-E4FBA9C3A8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847" r="2902"/>
          <a:stretch/>
        </p:blipFill>
        <p:spPr>
          <a:xfrm>
            <a:off x="275036" y="4276155"/>
            <a:ext cx="3985184" cy="240464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673B388-9EA3-4170-ACB3-144C34AEE9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632" r="12324" b="5807"/>
          <a:stretch/>
        </p:blipFill>
        <p:spPr>
          <a:xfrm>
            <a:off x="397480" y="1474962"/>
            <a:ext cx="3740296" cy="273630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05A0FBF3-E642-44C0-B8BB-A61316F642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949" r="2902"/>
          <a:stretch/>
        </p:blipFill>
        <p:spPr>
          <a:xfrm>
            <a:off x="4608976" y="4436045"/>
            <a:ext cx="4142216" cy="2304256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C94F512-FF7F-4908-B8F9-3B8B76F119F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292" y="1564473"/>
            <a:ext cx="3497584" cy="262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2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E046090-2483-4597-907E-A61BAF1EA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680" y="1916832"/>
            <a:ext cx="7846640" cy="3024335"/>
          </a:xfrm>
        </p:spPr>
        <p:txBody>
          <a:bodyPr/>
          <a:lstStyle/>
          <a:p>
            <a:r>
              <a:rPr lang="en-US" altLang="zh-TW" dirty="0"/>
              <a:t>108</a:t>
            </a:r>
            <a:r>
              <a:rPr lang="zh-TW" altLang="en-US" dirty="0"/>
              <a:t>學年度輔導團運作情況</a:t>
            </a:r>
            <a:r>
              <a:rPr lang="en-US" altLang="zh-TW"/>
              <a:t/>
            </a:r>
            <a:br>
              <a:rPr lang="en-US" altLang="zh-TW"/>
            </a:br>
            <a:r>
              <a:rPr lang="en-US" altLang="zh-TW"/>
              <a:t/>
            </a:r>
            <a:br>
              <a:rPr lang="en-US" altLang="zh-TW"/>
            </a:br>
            <a:r>
              <a:rPr lang="zh-TW" altLang="en-US"/>
              <a:t>依</a:t>
            </a:r>
            <a:r>
              <a:rPr lang="zh-TW" altLang="en-US" dirty="0"/>
              <a:t>本市國教輔導團之分區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進行到校服務</a:t>
            </a:r>
          </a:p>
        </p:txBody>
      </p:sp>
    </p:spTree>
    <p:extLst>
      <p:ext uri="{BB962C8B-B14F-4D97-AF65-F5344CB8AC3E}">
        <p14:creationId xmlns:p14="http://schemas.microsoft.com/office/powerpoint/2010/main" val="2708575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38CCC12C-B1BF-4C0D-8849-6176EF4A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272808" cy="1143000"/>
          </a:xfrm>
        </p:spPr>
        <p:txBody>
          <a:bodyPr/>
          <a:lstStyle/>
          <a:p>
            <a:r>
              <a:rPr lang="en-US" altLang="zh-TW" dirty="0"/>
              <a:t>1090616</a:t>
            </a:r>
            <a:r>
              <a:rPr lang="zh-TW" altLang="en-US" dirty="0"/>
              <a:t>碇內國小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779EA12C-8055-43A7-BEFB-4B374A14D9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390293" y="774006"/>
            <a:ext cx="2187618" cy="388909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FC10617-DAF4-40BD-BBE3-0EE6F8ECCB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4165775"/>
            <a:ext cx="4260663" cy="239662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D3D36F7F-9449-4D2F-9DF9-8643347D14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8572" y="1598416"/>
            <a:ext cx="3889097" cy="2187617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9702A52-EBC8-4464-9872-7FCBE53CF13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365" y="4165775"/>
            <a:ext cx="3889099" cy="21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53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68C10513-CE47-4356-BF0B-9ED0D89BF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外埠交流參訪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xmlns="" id="{DACDAD9D-66C1-4A0C-B036-C7F38B5D38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金門、新北、南投、臺北、桃園</a:t>
            </a:r>
          </a:p>
        </p:txBody>
      </p:sp>
    </p:spTree>
    <p:extLst>
      <p:ext uri="{BB962C8B-B14F-4D97-AF65-F5344CB8AC3E}">
        <p14:creationId xmlns:p14="http://schemas.microsoft.com/office/powerpoint/2010/main" val="30970062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B4275E3-53B0-427A-AF7C-CA43C605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143000"/>
          </a:xfrm>
        </p:spPr>
        <p:txBody>
          <a:bodyPr/>
          <a:lstStyle/>
          <a:p>
            <a:r>
              <a:rPr lang="en-US" altLang="zh-TW" dirty="0"/>
              <a:t>1080826</a:t>
            </a:r>
            <a:r>
              <a:rPr lang="zh-TW" altLang="en-US" dirty="0"/>
              <a:t>團員至金門分享交流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AD465723-2739-44B7-BE61-B277E6F5F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494" y="4803370"/>
            <a:ext cx="2445314" cy="1833158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F15C4C41-0108-4EC5-83E8-EECE2CC356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343" y="4823982"/>
            <a:ext cx="2445314" cy="183315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4C470FFB-C5A6-4411-8912-240BFE7649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890"/>
          <a:stretch/>
        </p:blipFill>
        <p:spPr>
          <a:xfrm>
            <a:off x="4442762" y="1523267"/>
            <a:ext cx="4315883" cy="265781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3246FE8E-35EF-498E-BB48-FA99025A59C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5" t="6859" r="26182" b="24730"/>
          <a:stretch/>
        </p:blipFill>
        <p:spPr>
          <a:xfrm>
            <a:off x="5971455" y="4701040"/>
            <a:ext cx="2819210" cy="2016207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E92C73B4-5437-4C22-BEB2-2CD6604AB73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78" t="15572"/>
          <a:stretch/>
        </p:blipFill>
        <p:spPr>
          <a:xfrm>
            <a:off x="348684" y="1523267"/>
            <a:ext cx="3872275" cy="27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885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B4275E3-53B0-427A-AF7C-CA43C6055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116632"/>
            <a:ext cx="7416824" cy="1143000"/>
          </a:xfrm>
        </p:spPr>
        <p:txBody>
          <a:bodyPr/>
          <a:lstStyle/>
          <a:p>
            <a:r>
              <a:rPr lang="en-US" altLang="zh-TW" dirty="0"/>
              <a:t>1080827</a:t>
            </a:r>
            <a:r>
              <a:rPr lang="zh-TW" altLang="en-US" dirty="0"/>
              <a:t>團員至金門分享交流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835E1B0-3651-415A-8C50-F405897915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801" r="18910"/>
          <a:stretch/>
        </p:blipFill>
        <p:spPr>
          <a:xfrm>
            <a:off x="539552" y="1340768"/>
            <a:ext cx="4259099" cy="3433437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EE0BE6A4-7ACC-442A-A60A-660FF73759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6587" y="3429000"/>
            <a:ext cx="4259099" cy="319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295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36365D0-62A1-4C74-B580-FFADF4924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1080926</a:t>
            </a:r>
            <a:r>
              <a:rPr lang="zh-TW" altLang="en-US" dirty="0"/>
              <a:t>新北團基隆尋神氣交流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893378E5-4CA7-4213-9C99-AD78FA08F14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4172873"/>
            <a:ext cx="3408379" cy="2556284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828C2132-202F-41D1-BEEA-8D2DB94F2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61" t="20491" r="23018" b="14210"/>
          <a:stretch/>
        </p:blipFill>
        <p:spPr>
          <a:xfrm>
            <a:off x="4728724" y="1608538"/>
            <a:ext cx="3478786" cy="2336357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C54D6D92-D824-49B2-A760-8B25A4E955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8724" y="4120068"/>
            <a:ext cx="3478786" cy="2609089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568FFC83-5E5E-419B-A6F3-C85EBD3B124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981" y="1543694"/>
            <a:ext cx="3337498" cy="2503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0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B239D480-39BB-47C3-A2C2-A65F8E41D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1081114</a:t>
            </a:r>
            <a:r>
              <a:rPr lang="zh-TW" altLang="en-US" dirty="0"/>
              <a:t>參訪南投太平國小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EAA9843-4E36-4651-B3A9-DC3F9B2954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091" y="3155909"/>
            <a:ext cx="4572000" cy="342745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9CF9021-CA84-4909-8987-8E6B79370A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256"/>
          <a:stretch/>
        </p:blipFill>
        <p:spPr>
          <a:xfrm>
            <a:off x="457200" y="1268760"/>
            <a:ext cx="374441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6388564-C7E3-497F-88C0-ADB00B406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1081115</a:t>
            </a:r>
            <a:r>
              <a:rPr lang="zh-TW" altLang="en-US" dirty="0"/>
              <a:t>參訪南投北港國小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9A1A2E2-FAD6-43CD-B416-9EECE32F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58" b="12244"/>
          <a:stretch/>
        </p:blipFill>
        <p:spPr>
          <a:xfrm>
            <a:off x="4788024" y="1306296"/>
            <a:ext cx="3779682" cy="277077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24E0B0A-7979-4F69-A926-4BEBCE8E81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47" y="1306296"/>
            <a:ext cx="3960440" cy="2968990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98246D96-4EEA-4A7B-AFE4-819F76FE8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956"/>
          <a:stretch/>
        </p:blipFill>
        <p:spPr>
          <a:xfrm>
            <a:off x="368915" y="4275286"/>
            <a:ext cx="3777504" cy="246608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7964DF58-0AE0-4D46-9C21-1854AFFEB8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211"/>
          <a:stretch/>
        </p:blipFill>
        <p:spPr>
          <a:xfrm>
            <a:off x="4654823" y="4212491"/>
            <a:ext cx="4211730" cy="264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4293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C24237F-BB84-44D4-B944-7DFC00417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1081205</a:t>
            </a:r>
            <a:r>
              <a:rPr lang="zh-TW" altLang="en-US" dirty="0"/>
              <a:t>與台北團交流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(</a:t>
            </a:r>
            <a:r>
              <a:rPr lang="zh-TW" altLang="en-US" dirty="0"/>
              <a:t>萬興國小</a:t>
            </a:r>
            <a:r>
              <a:rPr lang="en-US" altLang="zh-TW" dirty="0"/>
              <a:t>)</a:t>
            </a:r>
            <a:r>
              <a:rPr lang="zh-TW" altLang="en-US" dirty="0"/>
              <a:t>講座</a:t>
            </a:r>
            <a:r>
              <a:rPr lang="en-US" altLang="zh-TW" dirty="0"/>
              <a:t>:</a:t>
            </a:r>
            <a:r>
              <a:rPr lang="zh-TW" altLang="en-US" dirty="0"/>
              <a:t>陳麗華教授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6A30FCE-92D9-4475-964B-FD7281C490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734" y="1700808"/>
            <a:ext cx="3991229" cy="29934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C32F757E-C357-48A8-8DA3-D9B1EADD08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511" b="-1"/>
          <a:stretch/>
        </p:blipFill>
        <p:spPr>
          <a:xfrm>
            <a:off x="150425" y="4221088"/>
            <a:ext cx="5348414" cy="242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9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DFC294D-543D-40CE-9200-81277D231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1090705</a:t>
            </a:r>
            <a:r>
              <a:rPr lang="zh-TW" altLang="en-US" dirty="0"/>
              <a:t>桃園富世有機農場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754D0F1F-2796-49FA-B1A3-29CF611D556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453725"/>
            <a:ext cx="4176464" cy="3130935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xmlns="" id="{78E940A0-B9DE-4E21-A1CA-FAA4DE8F520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22"/>
          <a:stretch/>
        </p:blipFill>
        <p:spPr>
          <a:xfrm>
            <a:off x="239569" y="1418002"/>
            <a:ext cx="4757990" cy="27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46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EFC6C985-1145-414F-B01B-1E63A7CC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教學與學習型態調整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F7C72D8-95A7-4E99-8274-05218E2D1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到校服務：因應防疫措施，發展以實作、桌遊和實境解謎探索課程，頗受老師們的青睞。</a:t>
            </a:r>
            <a:endParaRPr lang="en-US" altLang="zh-TW" dirty="0"/>
          </a:p>
          <a:p>
            <a:r>
              <a:rPr lang="zh-TW" altLang="en-US" dirty="0"/>
              <a:t>增能部分：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配合本市大基隆歷史場景再現計畫辦理和平島遺址踏查，增進教師對文化資產和城市發展的認同感，進而轉化於教學中。</a:t>
            </a:r>
          </a:p>
        </p:txBody>
      </p:sp>
    </p:spTree>
    <p:extLst>
      <p:ext uri="{BB962C8B-B14F-4D97-AF65-F5344CB8AC3E}">
        <p14:creationId xmlns:p14="http://schemas.microsoft.com/office/powerpoint/2010/main" val="347135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56B93FB-407E-4D83-AD62-EC9227CDB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017" y="138029"/>
            <a:ext cx="7848872" cy="1143000"/>
          </a:xfrm>
        </p:spPr>
        <p:txBody>
          <a:bodyPr/>
          <a:lstStyle/>
          <a:p>
            <a:r>
              <a:rPr lang="en-US" altLang="zh-TW" dirty="0"/>
              <a:t>1081016</a:t>
            </a:r>
            <a:r>
              <a:rPr lang="zh-TW" altLang="en-US" dirty="0"/>
              <a:t>中山區到校服務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課綱宣導與教學實作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5676C59-A5FC-45C3-956C-8CD538CA82A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3284984"/>
            <a:ext cx="4579983" cy="3434987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4749C793-7B8E-41FC-A6AD-FD2954BC900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83" b="9821"/>
          <a:stretch/>
        </p:blipFill>
        <p:spPr>
          <a:xfrm>
            <a:off x="190286" y="1772816"/>
            <a:ext cx="4579982" cy="2664296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94BD7B96-9885-4B8F-A12C-5929FF35D7B8}"/>
              </a:ext>
            </a:extLst>
          </p:cNvPr>
          <p:cNvSpPr txBox="1"/>
          <p:nvPr/>
        </p:nvSpPr>
        <p:spPr>
          <a:xfrm>
            <a:off x="216770" y="602128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分區協辦學校：港西國小</a:t>
            </a:r>
          </a:p>
        </p:txBody>
      </p:sp>
    </p:spTree>
    <p:extLst>
      <p:ext uri="{BB962C8B-B14F-4D97-AF65-F5344CB8AC3E}">
        <p14:creationId xmlns:p14="http://schemas.microsoft.com/office/powerpoint/2010/main" val="4077624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18B7977-4F9F-470B-8C4D-B1F2DD47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9B41406-F9FC-47EE-8E05-D4D9AF5B6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提升團員自製教學短片的能力：</a:t>
            </a:r>
            <a:r>
              <a:rPr lang="en-US" altLang="zh-TW" dirty="0"/>
              <a:t>1090618</a:t>
            </a:r>
            <a:r>
              <a:rPr lang="zh-TW" altLang="en-US" dirty="0"/>
              <a:t>辦理一次的影像紀錄增能研習，技巧並未精熟。</a:t>
            </a:r>
            <a:endParaRPr lang="en-US" altLang="zh-TW" dirty="0"/>
          </a:p>
          <a:p>
            <a:r>
              <a:rPr lang="zh-TW" altLang="en-US" dirty="0"/>
              <a:t>改變辦理模式：到校辦理學生實作課程</a:t>
            </a:r>
            <a:endParaRPr lang="en-US" altLang="zh-TW" dirty="0"/>
          </a:p>
          <a:p>
            <a:r>
              <a:rPr lang="zh-TW" altLang="en-US" dirty="0"/>
              <a:t>加強與各縣市交流，見賢思齊。</a:t>
            </a:r>
            <a:endParaRPr lang="en-US" altLang="zh-TW" dirty="0"/>
          </a:p>
          <a:p>
            <a:r>
              <a:rPr lang="zh-TW" altLang="en-US" dirty="0"/>
              <a:t>鼓勵教師運用</a:t>
            </a:r>
            <a:r>
              <a:rPr lang="en-US" altLang="zh-TW" dirty="0"/>
              <a:t>CIRN</a:t>
            </a:r>
            <a:r>
              <a:rPr lang="zh-TW" altLang="en-US" dirty="0"/>
              <a:t>課程與教學資源整合平台：學生學習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7271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C8CAA2BB-3D72-4319-91DD-828C99817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2D084BE-6FB1-46A4-B87D-A96D76216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BD494AF-1D63-4682-B242-8F202FC25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525"/>
            <a:ext cx="9144000" cy="6302025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xmlns="" id="{470536AE-4071-40F4-AFAD-635F0924A606}"/>
              </a:ext>
            </a:extLst>
          </p:cNvPr>
          <p:cNvSpPr txBox="1"/>
          <p:nvPr/>
        </p:nvSpPr>
        <p:spPr>
          <a:xfrm>
            <a:off x="5752727" y="342900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要新註冊</a:t>
            </a:r>
            <a:endParaRPr lang="en-US" altLang="zh-TW" dirty="0"/>
          </a:p>
          <a:p>
            <a:r>
              <a:rPr lang="zh-TW" altLang="en-US" dirty="0"/>
              <a:t>翰林版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xmlns="" id="{5C7D5647-ECE6-4CFF-B363-F99DB466195E}"/>
              </a:ext>
            </a:extLst>
          </p:cNvPr>
          <p:cNvSpPr txBox="1"/>
          <p:nvPr/>
        </p:nvSpPr>
        <p:spPr>
          <a:xfrm>
            <a:off x="2339752" y="16002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沒有社會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xmlns="" id="{F34987D7-3FA9-471E-B569-CCC9453EA5DD}"/>
              </a:ext>
            </a:extLst>
          </p:cNvPr>
          <p:cNvSpPr txBox="1"/>
          <p:nvPr/>
        </p:nvSpPr>
        <p:spPr>
          <a:xfrm>
            <a:off x="4737065" y="424852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沒有國小社會資源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BF1A8047-F6BA-4B4D-9D5F-EC3FA5A6E35D}"/>
              </a:ext>
            </a:extLst>
          </p:cNvPr>
          <p:cNvSpPr txBox="1"/>
          <p:nvPr/>
        </p:nvSpPr>
        <p:spPr>
          <a:xfrm>
            <a:off x="7505719" y="242088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遊戲式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xmlns="" id="{949AF664-EAFD-4B67-BD2B-5739591A580B}"/>
              </a:ext>
            </a:extLst>
          </p:cNvPr>
          <p:cNvSpPr txBox="1"/>
          <p:nvPr/>
        </p:nvSpPr>
        <p:spPr>
          <a:xfrm>
            <a:off x="4133418" y="47251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沒有社會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20556F18-C916-4ABC-B927-976345DF3A86}"/>
              </a:ext>
            </a:extLst>
          </p:cNvPr>
          <p:cNvSpPr txBox="1"/>
          <p:nvPr/>
        </p:nvSpPr>
        <p:spPr>
          <a:xfrm>
            <a:off x="2327938" y="57568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活化學習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xmlns="" id="{205AD987-CD0B-4939-B95B-D96A2717D1D3}"/>
              </a:ext>
            </a:extLst>
          </p:cNvPr>
          <p:cNvSpPr txBox="1"/>
          <p:nvPr/>
        </p:nvSpPr>
        <p:spPr>
          <a:xfrm>
            <a:off x="2283277" y="356749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整合網站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xmlns="" id="{6D27590F-F647-483D-A143-4950F890E9AA}"/>
              </a:ext>
            </a:extLst>
          </p:cNvPr>
          <p:cNvSpPr txBox="1"/>
          <p:nvPr/>
        </p:nvSpPr>
        <p:spPr>
          <a:xfrm>
            <a:off x="5708068" y="590413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國中社會</a:t>
            </a:r>
          </a:p>
        </p:txBody>
      </p:sp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E5D5C76D-FD14-4F7C-AD85-45B996B3D8B1}"/>
              </a:ext>
            </a:extLst>
          </p:cNvPr>
          <p:cNvSpPr txBox="1"/>
          <p:nvPr/>
        </p:nvSpPr>
        <p:spPr>
          <a:xfrm>
            <a:off x="7487719" y="47251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資訊自造</a:t>
            </a:r>
          </a:p>
        </p:txBody>
      </p:sp>
    </p:spTree>
    <p:extLst>
      <p:ext uri="{BB962C8B-B14F-4D97-AF65-F5344CB8AC3E}">
        <p14:creationId xmlns:p14="http://schemas.microsoft.com/office/powerpoint/2010/main" val="15828450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1EAEEC4-680D-497E-BF3D-1E80EE7DD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後續精進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603CAFD7-80CF-4E19-A938-86E0CAE86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600200"/>
            <a:ext cx="7139136" cy="4525963"/>
          </a:xfrm>
        </p:spPr>
        <p:txBody>
          <a:bodyPr/>
          <a:lstStyle/>
          <a:p>
            <a:r>
              <a:rPr lang="zh-TW" altLang="en-US" dirty="0"/>
              <a:t>研發桌遊</a:t>
            </a:r>
            <a:endParaRPr lang="en-US" altLang="zh-TW" dirty="0"/>
          </a:p>
          <a:p>
            <a:r>
              <a:rPr lang="zh-TW" altLang="en-US" dirty="0"/>
              <a:t>辦理增能研習</a:t>
            </a:r>
            <a:endParaRPr lang="en-US" altLang="zh-TW" dirty="0"/>
          </a:p>
          <a:p>
            <a:r>
              <a:rPr lang="zh-TW" altLang="en-US" dirty="0"/>
              <a:t>中年級教材在地化之轉化</a:t>
            </a:r>
            <a:endParaRPr lang="en-US" altLang="zh-TW" dirty="0"/>
          </a:p>
          <a:p>
            <a:r>
              <a:rPr lang="zh-TW" altLang="en-US" dirty="0"/>
              <a:t>蒐尋社會領域適用之網路的資源：如臺灣吧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16190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70ACAA90-961C-4206-B175-D21C8AE4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遇到的困難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7258CB1D-5083-4D84-AD5C-F0E9BC16C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963690"/>
          </a:xfrm>
        </p:spPr>
        <p:txBody>
          <a:bodyPr/>
          <a:lstStyle/>
          <a:p>
            <a:r>
              <a:rPr lang="zh-TW" altLang="en-US" dirty="0"/>
              <a:t>網紅大不易：要像主播，口條清晰；要像導演，畫面精典，實在是高難度的挑戰。</a:t>
            </a:r>
            <a:endParaRPr lang="en-US" altLang="zh-TW" dirty="0"/>
          </a:p>
          <a:p>
            <a:r>
              <a:rPr lang="zh-TW" altLang="en-US" dirty="0"/>
              <a:t>影像軟體需要購買使用權費，一機一費，且需較高階的手機來執行程式。</a:t>
            </a:r>
            <a:endParaRPr lang="en-US" altLang="zh-TW" dirty="0"/>
          </a:p>
          <a:p>
            <a:r>
              <a:rPr lang="zh-TW" altLang="en-US" dirty="0"/>
              <a:t>家長資訊能力弱於孩子時，無法提供協助。學生利用線上學習系統的自制力，其信度亦有待商榷。</a:t>
            </a:r>
            <a:endParaRPr lang="en-US" altLang="zh-TW" dirty="0"/>
          </a:p>
          <a:p>
            <a:r>
              <a:rPr lang="zh-TW" altLang="en-US" dirty="0"/>
              <a:t>因材網學習拍</a:t>
            </a:r>
            <a:r>
              <a:rPr lang="en-US" altLang="zh-TW" dirty="0"/>
              <a:t>2.0</a:t>
            </a:r>
            <a:r>
              <a:rPr lang="zh-TW" altLang="en-US" dirty="0"/>
              <a:t>，尚未有社會領域的相關資源可應用。上傳教學包，版權之界定？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401288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DCAFF16A-429B-43AF-9A58-9705C0361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A0FF0FBE-41D3-4D1D-B287-344C74D05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084C8D2D-B4E8-4FE5-9F9D-7C032807A8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xmlns="" id="{E40C6E0D-1CD1-40D0-8786-5D7956C5E46B}"/>
              </a:ext>
            </a:extLst>
          </p:cNvPr>
          <p:cNvSpPr/>
          <p:nvPr/>
        </p:nvSpPr>
        <p:spPr>
          <a:xfrm>
            <a:off x="2123728" y="3284984"/>
            <a:ext cx="3456384" cy="864096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6923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0C2E403A-F172-4F86-ACBB-1D9782312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期待獲得那些支援？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xmlns="" id="{1DE2E7F8-C75E-4249-9BE0-DF1B1E859B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強大的的後端平台和人員協助資料處理</a:t>
            </a:r>
            <a:endParaRPr lang="en-US" altLang="zh-TW" dirty="0"/>
          </a:p>
          <a:p>
            <a:r>
              <a:rPr lang="zh-TW" altLang="en-US"/>
              <a:t>自製教學包版權問題（引用政府、教育機關或出版商之資料或照片）</a:t>
            </a:r>
            <a:endParaRPr lang="en-US" altLang="zh-TW" dirty="0"/>
          </a:p>
          <a:p>
            <a:r>
              <a:rPr lang="zh-TW" altLang="en-US" dirty="0"/>
              <a:t>專屬的社會領域素養題庫平台可以運用</a:t>
            </a:r>
            <a:endParaRPr lang="en-US" altLang="zh-TW" dirty="0"/>
          </a:p>
          <a:p>
            <a:r>
              <a:rPr lang="zh-TW" altLang="en-US" dirty="0"/>
              <a:t>「超前布署」的硬體設備</a:t>
            </a:r>
          </a:p>
        </p:txBody>
      </p:sp>
    </p:spTree>
    <p:extLst>
      <p:ext uri="{BB962C8B-B14F-4D97-AF65-F5344CB8AC3E}">
        <p14:creationId xmlns:p14="http://schemas.microsoft.com/office/powerpoint/2010/main" val="3357988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D5EB0CDA-4D13-4745-9EC0-906A63ED8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897" y="3360842"/>
            <a:ext cx="4277984" cy="3208488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90BE90C-A205-4572-A6E5-69D09BD02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1081113</a:t>
            </a:r>
            <a:r>
              <a:rPr lang="zh-TW" altLang="en-US" dirty="0"/>
              <a:t>仁愛區到校服務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教學案例分享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C4F97955-9902-40CE-A3EB-F369E7FBAF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3226"/>
          <a:stretch/>
        </p:blipFill>
        <p:spPr>
          <a:xfrm>
            <a:off x="3286339" y="1916832"/>
            <a:ext cx="5498512" cy="268382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FEC92909-4143-43CA-989E-C3D7ECA823D4}"/>
              </a:ext>
            </a:extLst>
          </p:cNvPr>
          <p:cNvSpPr txBox="1"/>
          <p:nvPr/>
        </p:nvSpPr>
        <p:spPr>
          <a:xfrm>
            <a:off x="4942639" y="573325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分區協辦學校：成功國小</a:t>
            </a:r>
          </a:p>
        </p:txBody>
      </p:sp>
    </p:spTree>
    <p:extLst>
      <p:ext uri="{BB962C8B-B14F-4D97-AF65-F5344CB8AC3E}">
        <p14:creationId xmlns:p14="http://schemas.microsoft.com/office/powerpoint/2010/main" val="37747979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183C4B3-2F8D-4355-B661-A8BC77BC5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498178"/>
          </a:xfrm>
        </p:spPr>
        <p:txBody>
          <a:bodyPr/>
          <a:lstStyle/>
          <a:p>
            <a:r>
              <a:rPr lang="en-US" altLang="zh-TW" dirty="0"/>
              <a:t>1081211</a:t>
            </a:r>
            <a:r>
              <a:rPr lang="zh-TW" altLang="en-US" dirty="0"/>
              <a:t>七堵區到校服務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桌遊及教學案例分享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B4472DC-11DB-41C0-9ED2-D490201A8F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365"/>
          <a:stretch/>
        </p:blipFill>
        <p:spPr>
          <a:xfrm>
            <a:off x="323528" y="2204864"/>
            <a:ext cx="3744416" cy="422547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F977DF4-6843-454A-B897-9B3034CA55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92" t="17084" r="10350" b="16479"/>
          <a:stretch/>
        </p:blipFill>
        <p:spPr>
          <a:xfrm>
            <a:off x="4423932" y="2420888"/>
            <a:ext cx="4248472" cy="252028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3D461489-0FFF-4CED-B4C2-742B12E376DA}"/>
              </a:ext>
            </a:extLst>
          </p:cNvPr>
          <p:cNvSpPr txBox="1"/>
          <p:nvPr/>
        </p:nvSpPr>
        <p:spPr>
          <a:xfrm>
            <a:off x="4942639" y="573325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分區協辦學校：堵南國小</a:t>
            </a:r>
          </a:p>
        </p:txBody>
      </p:sp>
    </p:spTree>
    <p:extLst>
      <p:ext uri="{BB962C8B-B14F-4D97-AF65-F5344CB8AC3E}">
        <p14:creationId xmlns:p14="http://schemas.microsoft.com/office/powerpoint/2010/main" val="2877583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F79C613A-2007-48E6-BD6A-D3C78EA97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/>
          <a:lstStyle/>
          <a:p>
            <a:r>
              <a:rPr lang="en-US" altLang="zh-TW" dirty="0"/>
              <a:t>1090311</a:t>
            </a:r>
            <a:r>
              <a:rPr lang="zh-TW" altLang="en-US" dirty="0"/>
              <a:t>中山區到校服務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/>
              <a:t>~</a:t>
            </a:r>
            <a:r>
              <a:rPr lang="zh-TW" altLang="en-US" dirty="0"/>
              <a:t>教學案例分享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0C6D8069-452E-44DE-94DC-D4FF43D3EE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8115" y="2060848"/>
            <a:ext cx="4684017" cy="3513013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09E4B390-CE7C-4AB1-A0BD-A1C055335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910" t="28710" r="10761" b="15922"/>
          <a:stretch/>
        </p:blipFill>
        <p:spPr>
          <a:xfrm>
            <a:off x="245963" y="1556792"/>
            <a:ext cx="3821361" cy="210564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F14365C3-44B8-46CB-8C50-B08C53DD62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371"/>
          <a:stretch/>
        </p:blipFill>
        <p:spPr>
          <a:xfrm>
            <a:off x="248023" y="4058962"/>
            <a:ext cx="3860314" cy="2362274"/>
          </a:xfrm>
          <a:prstGeom prst="rect">
            <a:avLst/>
          </a:prstGeom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xmlns="" id="{EC448A69-2CB6-46F5-8B28-3A81EBE94393}"/>
              </a:ext>
            </a:extLst>
          </p:cNvPr>
          <p:cNvSpPr txBox="1"/>
          <p:nvPr/>
        </p:nvSpPr>
        <p:spPr>
          <a:xfrm>
            <a:off x="4942639" y="5733256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分區協辦學校：仙洞國小</a:t>
            </a:r>
          </a:p>
        </p:txBody>
      </p:sp>
    </p:spTree>
    <p:extLst>
      <p:ext uri="{BB962C8B-B14F-4D97-AF65-F5344CB8AC3E}">
        <p14:creationId xmlns:p14="http://schemas.microsoft.com/office/powerpoint/2010/main" val="334540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AE11319A-C4A8-403D-80A4-AB36E8FAF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7884368" cy="1143000"/>
          </a:xfrm>
        </p:spPr>
        <p:txBody>
          <a:bodyPr/>
          <a:lstStyle/>
          <a:p>
            <a:r>
              <a:rPr lang="en-US" altLang="zh-TW" dirty="0"/>
              <a:t>1090513</a:t>
            </a:r>
            <a:r>
              <a:rPr lang="zh-TW" altLang="en-US" dirty="0"/>
              <a:t>七堵、仁愛區到校服務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教學案例分享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9BAE4873-7447-46E1-B5FB-500E08EA20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526"/>
          <a:stretch/>
        </p:blipFill>
        <p:spPr>
          <a:xfrm>
            <a:off x="3635896" y="3429000"/>
            <a:ext cx="5348414" cy="334686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18454F3B-4037-4413-9053-DEA9A0820A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212"/>
          <a:stretch/>
        </p:blipFill>
        <p:spPr>
          <a:xfrm>
            <a:off x="323528" y="1700808"/>
            <a:ext cx="4464496" cy="2770799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xmlns="" id="{0A84A4C1-78AB-431D-96CA-4B7C61710C2B}"/>
              </a:ext>
            </a:extLst>
          </p:cNvPr>
          <p:cNvSpPr txBox="1"/>
          <p:nvPr/>
        </p:nvSpPr>
        <p:spPr>
          <a:xfrm>
            <a:off x="323528" y="5661248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分區協辦學校：華興國小</a:t>
            </a:r>
          </a:p>
        </p:txBody>
      </p:sp>
    </p:spTree>
    <p:extLst>
      <p:ext uri="{BB962C8B-B14F-4D97-AF65-F5344CB8AC3E}">
        <p14:creationId xmlns:p14="http://schemas.microsoft.com/office/powerpoint/2010/main" val="9790612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xmlns="" id="{165A4DE3-BF28-47A8-B3CB-174A3E32A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997" y="78768"/>
            <a:ext cx="7067128" cy="1143000"/>
          </a:xfrm>
        </p:spPr>
        <p:txBody>
          <a:bodyPr/>
          <a:lstStyle/>
          <a:p>
            <a:r>
              <a:rPr lang="en-US" altLang="zh-TW" dirty="0"/>
              <a:t>1090606</a:t>
            </a:r>
            <a:r>
              <a:rPr lang="zh-TW" altLang="en-US" dirty="0"/>
              <a:t>仁愛、中正區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/>
              <a:t>到校服務</a:t>
            </a:r>
            <a:r>
              <a:rPr lang="en-US" altLang="zh-TW" dirty="0"/>
              <a:t>~</a:t>
            </a:r>
            <a:r>
              <a:rPr lang="zh-TW" altLang="en-US" dirty="0"/>
              <a:t>校園尋寶趣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xmlns="" id="{D448C5AA-818F-4741-995C-8ADD21866F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21"/>
          <a:stretch/>
        </p:blipFill>
        <p:spPr>
          <a:xfrm>
            <a:off x="3560556" y="1635407"/>
            <a:ext cx="1951618" cy="2757545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xmlns="" id="{29489A84-33DD-49F6-A4A7-1AEF28C5EB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221768"/>
            <a:ext cx="1951618" cy="346954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xmlns="" id="{4CA39A73-C2EB-4EBA-9CC8-A723FBAD75C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405"/>
          <a:stretch/>
        </p:blipFill>
        <p:spPr>
          <a:xfrm>
            <a:off x="4084824" y="4584972"/>
            <a:ext cx="4601976" cy="2060390"/>
          </a:xfrm>
          <a:prstGeom prst="rect">
            <a:avLst/>
          </a:prstGeom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xmlns="" id="{78D0977B-4811-420C-85B1-91D356BB09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134"/>
          <a:stretch/>
        </p:blipFill>
        <p:spPr>
          <a:xfrm>
            <a:off x="6663912" y="1614534"/>
            <a:ext cx="1743826" cy="2661971"/>
          </a:xfrm>
          <a:prstGeom prst="rect">
            <a:avLst/>
          </a:prstGeom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xmlns="" id="{35915C2C-421B-4A82-B2FA-89698D20F788}"/>
              </a:ext>
            </a:extLst>
          </p:cNvPr>
          <p:cNvSpPr txBox="1"/>
          <p:nvPr/>
        </p:nvSpPr>
        <p:spPr>
          <a:xfrm>
            <a:off x="683568" y="5615167"/>
            <a:ext cx="27751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/>
              <a:t>因應疫情由</a:t>
            </a:r>
            <a:r>
              <a:rPr lang="en-US" altLang="zh-TW" dirty="0"/>
              <a:t>0408</a:t>
            </a:r>
            <a:r>
              <a:rPr lang="zh-TW" altLang="en-US" dirty="0"/>
              <a:t>延後辦理</a:t>
            </a:r>
            <a:endParaRPr lang="en-US" altLang="zh-TW" dirty="0"/>
          </a:p>
          <a:p>
            <a:r>
              <a:rPr lang="zh-TW" altLang="en-US" dirty="0"/>
              <a:t>分區協辦學校：尚智國小</a:t>
            </a:r>
          </a:p>
        </p:txBody>
      </p:sp>
    </p:spTree>
    <p:extLst>
      <p:ext uri="{BB962C8B-B14F-4D97-AF65-F5344CB8AC3E}">
        <p14:creationId xmlns:p14="http://schemas.microsoft.com/office/powerpoint/2010/main" val="4164799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xmlns="" id="{436B5B3E-31B7-4192-A53D-D7A1FD091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市級公開觀課</a:t>
            </a:r>
          </a:p>
        </p:txBody>
      </p:sp>
      <p:sp>
        <p:nvSpPr>
          <p:cNvPr id="4" name="副標題 3">
            <a:extLst>
              <a:ext uri="{FF2B5EF4-FFF2-40B4-BE49-F238E27FC236}">
                <a16:creationId xmlns:a16="http://schemas.microsoft.com/office/drawing/2014/main" xmlns="" id="{87829EC2-7B22-4ACD-AF40-A7F6366357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01558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524</Words>
  <Application>Microsoft Office PowerPoint</Application>
  <PresentationFormat>如螢幕大小 (4:3)</PresentationFormat>
  <Paragraphs>71</Paragraphs>
  <Slides>35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Office 佈景主題</vt:lpstr>
      <vt:lpstr> 基隆市國民教育輔導團 社會學習領域輔導小組 國小組 108學年度工作成果報告</vt:lpstr>
      <vt:lpstr>108學年度輔導團運作情況  依本市國教輔導團之分區 進行到校服務</vt:lpstr>
      <vt:lpstr>1081016中山區到校服務 課綱宣導與教學實作</vt:lpstr>
      <vt:lpstr>1081113仁愛區到校服務 教學案例分享</vt:lpstr>
      <vt:lpstr>1081211七堵區到校服務 桌遊及教學案例分享</vt:lpstr>
      <vt:lpstr>1090311中山區到校服務 ~教學案例分享</vt:lpstr>
      <vt:lpstr>1090513七堵、仁愛區到校服務 教學案例分享</vt:lpstr>
      <vt:lpstr>1090606仁愛、中正區 到校服務~校園尋寶趣</vt:lpstr>
      <vt:lpstr>市級公開觀課</vt:lpstr>
      <vt:lpstr>1090331羅健霖輔導員 公開觀課</vt:lpstr>
      <vt:lpstr>精進及增能</vt:lpstr>
      <vt:lpstr>1090304應用桌遊媒材實施社會領域教學分享</vt:lpstr>
      <vt:lpstr>1090325社會領召研習~ 大雞籠社考古</vt:lpstr>
      <vt:lpstr>1090401桌遊專業精進研習</vt:lpstr>
      <vt:lpstr>1090618影像紀錄增能研習</vt:lpstr>
      <vt:lpstr>1090703十二年國教社會領域課程綱要種子講師培訓</vt:lpstr>
      <vt:lpstr>結合海洋教育資源 到校辦理實作課程 (因應疫情)</vt:lpstr>
      <vt:lpstr>1090324八堵國小</vt:lpstr>
      <vt:lpstr>1090428正濱國小</vt:lpstr>
      <vt:lpstr>1090616碇內國小</vt:lpstr>
      <vt:lpstr>外埠交流參訪</vt:lpstr>
      <vt:lpstr>1080826團員至金門分享交流</vt:lpstr>
      <vt:lpstr>1080827團員至金門分享交流</vt:lpstr>
      <vt:lpstr>1080926新北團基隆尋神氣交流</vt:lpstr>
      <vt:lpstr>1081114參訪南投太平國小</vt:lpstr>
      <vt:lpstr>1081115參訪南投北港國小</vt:lpstr>
      <vt:lpstr>1081205與台北團交流 (萬興國小)講座:陳麗華教授</vt:lpstr>
      <vt:lpstr>1090705桃園富世有機農場</vt:lpstr>
      <vt:lpstr>教學與學習型態調整</vt:lpstr>
      <vt:lpstr>PowerPoint 簡報</vt:lpstr>
      <vt:lpstr>PowerPoint 簡報</vt:lpstr>
      <vt:lpstr>後續精進</vt:lpstr>
      <vt:lpstr>遇到的困難</vt:lpstr>
      <vt:lpstr>PowerPoint 簡報</vt:lpstr>
      <vt:lpstr>期待獲得那些支援？</vt:lpstr>
    </vt:vector>
  </TitlesOfParts>
  <Company>Your Company Name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Your User Name; 陳釗文</dc:creator>
  <cp:lastModifiedBy>romeo</cp:lastModifiedBy>
  <cp:revision>107</cp:revision>
  <dcterms:created xsi:type="dcterms:W3CDTF">2012-05-04T21:49:20Z</dcterms:created>
  <dcterms:modified xsi:type="dcterms:W3CDTF">2020-11-05T00:55:49Z</dcterms:modified>
</cp:coreProperties>
</file>