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8" r:id="rId3"/>
    <p:sldId id="275" r:id="rId4"/>
    <p:sldId id="278" r:id="rId5"/>
    <p:sldId id="279" r:id="rId6"/>
    <p:sldId id="280" r:id="rId7"/>
    <p:sldId id="281" r:id="rId8"/>
    <p:sldId id="283" r:id="rId9"/>
    <p:sldId id="284" r:id="rId10"/>
    <p:sldId id="286" r:id="rId11"/>
    <p:sldId id="285" r:id="rId12"/>
    <p:sldId id="291" r:id="rId13"/>
    <p:sldId id="292" r:id="rId14"/>
    <p:sldId id="288" r:id="rId15"/>
    <p:sldId id="294" r:id="rId16"/>
    <p:sldId id="293" r:id="rId17"/>
    <p:sldId id="28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46" autoAdjust="0"/>
  </p:normalViewPr>
  <p:slideViewPr>
    <p:cSldViewPr>
      <p:cViewPr varScale="1">
        <p:scale>
          <a:sx n="87" d="100"/>
          <a:sy n="87" d="100"/>
        </p:scale>
        <p:origin x="222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42831-489B-49D3-B731-D4836141CAEE}" type="datetimeFigureOut">
              <a:rPr lang="zh-TW" altLang="en-US" smtClean="0"/>
              <a:pPr/>
              <a:t>2020/3/17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EF9A9-00E1-4BD6-A082-BE454A95BE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5216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30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63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226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8711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542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74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342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8374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879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994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962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6596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986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EF9A9-00E1-4BD6-A082-BE454A95BE96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195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3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4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grpSp>
        <p:nvGrpSpPr>
          <p:cNvPr id="5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85D921-57C2-436C-8C36-5BD01B5B1F5C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3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2B03C4E-BA69-43CD-945C-C9FFFBC4D192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5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8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FA433EF-1078-4634-A87B-629341593D21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6122335-15CD-4D86-B8DA-AE7C59FE3203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29F9748-052E-4B01-A4FF-AE0C5041A9C7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85D921-57C2-436C-8C36-5BD01B5B1F5C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85D921-57C2-436C-8C36-5BD01B5B1F5C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85D921-57C2-436C-8C36-5BD01B5B1F5C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D01FB19-4E88-48A5-8238-201E3FC9F73A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BD1B692-40E4-4155-A7E0-8F6A92064E1D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grpSp>
        <p:nvGrpSpPr>
          <p:cNvPr id="3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grpSp>
        <p:nvGrpSpPr>
          <p:cNvPr id="4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85D921-57C2-436C-8C36-5BD01B5B1F5C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grpSp>
        <p:nvGrpSpPr>
          <p:cNvPr id="3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4" name="群組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5" name="群組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85D921-57C2-436C-8C36-5BD01B5B1F5C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0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FC1304A2-F071-47A0-A76D-E8BB1E057BF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985D921-57C2-436C-8C36-5BD01B5B1F5C}" type="datetime1">
              <a:rPr lang="zh-TW" altLang="en-US" smtClean="0"/>
              <a:pPr/>
              <a:t>2020/3/17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youtu.be/8dvzGsZOnRU?list=PLM6toqkxKbdwJiD8E8TrXZOiuTugnFzJ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WHgk_9tqlg8?list=PLM6toqkxKbdwJiD8E8TrXZOiuTugnFzJl" TargetMode="External"/><Relationship Id="rId5" Type="http://schemas.openxmlformats.org/officeDocument/2006/relationships/hyperlink" Target="https://youtu.be/yLs36HPXyyI?list=PLM6toqkxKbdwJiD8E8TrXZOiuTugnFzJl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23728" y="1340768"/>
            <a:ext cx="6604248" cy="1534322"/>
          </a:xfrm>
        </p:spPr>
        <p:txBody>
          <a:bodyPr>
            <a:noAutofit/>
          </a:bodyPr>
          <a:lstStyle/>
          <a:p>
            <a:pPr algn="r"/>
            <a:r>
              <a:rPr lang="zh-TW" altLang="en-US" sz="5000" b="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親</a:t>
            </a:r>
            <a:r>
              <a:rPr lang="zh-TW" altLang="en-US" sz="5000" b="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師</a:t>
            </a:r>
            <a:r>
              <a:rPr lang="zh-TW" altLang="en-US" sz="4800" b="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座談會</a:t>
            </a:r>
            <a:endParaRPr lang="zh-TW" altLang="en-US" sz="5000" b="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000496" y="3357562"/>
            <a:ext cx="4653160" cy="1157286"/>
          </a:xfrm>
        </p:spPr>
        <p:txBody>
          <a:bodyPr>
            <a:normAutofit/>
          </a:bodyPr>
          <a:lstStyle/>
          <a:p>
            <a:pPr algn="r"/>
            <a:r>
              <a:rPr lang="zh-TW" altLang="en-US" sz="32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長興國小附設幼兒園</a:t>
            </a:r>
          </a:p>
          <a:p>
            <a:endParaRPr lang="zh-TW" altLang="en-US" sz="20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家長託藥辦法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98910" y="2132856"/>
            <a:ext cx="7543800" cy="3848844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填寫用藥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委託單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詳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見新生家長手冊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合格醫療院所開立的藥物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請</a:t>
            </a:r>
            <a:r>
              <a:rPr lang="zh-TW" altLang="zh-TW" sz="2800" dirty="0">
                <a:solidFill>
                  <a:schemeClr val="tx1">
                    <a:lumMod val="75000"/>
                  </a:schemeClr>
                </a:solidFill>
              </a:rPr>
              <a:t>準備幼兒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當天</a:t>
            </a:r>
            <a:r>
              <a:rPr lang="zh-TW" altLang="zh-TW" sz="2800" dirty="0">
                <a:solidFill>
                  <a:schemeClr val="tx1">
                    <a:lumMod val="75000"/>
                  </a:schemeClr>
                </a:solidFill>
              </a:rPr>
              <a:t>需服用藥物之份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量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zh-TW" altLang="zh-TW" sz="2800" dirty="0">
                <a:solidFill>
                  <a:schemeClr val="tx1">
                    <a:lumMod val="75000"/>
                  </a:schemeClr>
                </a:solidFill>
              </a:rPr>
              <a:t>在藥包上寫上幼兒姓名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未填寫清楚時的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處理</a:t>
            </a:r>
            <a:endParaRPr lang="zh-TW" altLang="zh-TW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圖片 4" descr="th (4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8264" y="4653136"/>
            <a:ext cx="23526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646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相關補助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98910" y="1988840"/>
            <a:ext cx="7543800" cy="37444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2~4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歲育兒津貼：</a:t>
            </a:r>
            <a:endParaRPr lang="en-US" altLang="zh-TW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736092" lvl="1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>
                    <a:lumMod val="75000"/>
                  </a:schemeClr>
                </a:solidFill>
              </a:rPr>
              <a:t>請洽幼兒戶籍所在地區鄉鎮市區公所</a:t>
            </a:r>
            <a:endParaRPr lang="en-US" altLang="zh-TW" sz="2400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736092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>
                    <a:lumMod val="75000"/>
                  </a:schemeClr>
                </a:solidFill>
              </a:rPr>
              <a:t>基隆市業務窗口聯繫電話：</a:t>
            </a:r>
            <a:r>
              <a:rPr lang="en-US" altLang="zh-TW" sz="2400" dirty="0" smtClean="0">
                <a:solidFill>
                  <a:schemeClr val="tx1">
                    <a:lumMod val="75000"/>
                  </a:schemeClr>
                </a:solidFill>
              </a:rPr>
              <a:t>02-24301505#607</a:t>
            </a:r>
          </a:p>
          <a:p>
            <a:pPr marL="736092" lvl="1" indent="-34290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400" dirty="0" smtClean="0">
                <a:solidFill>
                  <a:schemeClr val="tx1">
                    <a:lumMod val="75000"/>
                  </a:schemeClr>
                </a:solidFill>
              </a:rPr>
              <a:t>諮詢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</a:rPr>
              <a:t>專線：</a:t>
            </a:r>
            <a:r>
              <a:rPr lang="en-US" altLang="zh-TW" sz="2400" dirty="0" smtClean="0">
                <a:solidFill>
                  <a:schemeClr val="tx1">
                    <a:lumMod val="75000"/>
                  </a:schemeClr>
                </a:solidFill>
              </a:rPr>
              <a:t>0800-205-105(</a:t>
            </a:r>
            <a:r>
              <a:rPr lang="zh-TW" altLang="en-US" sz="2400" dirty="0" smtClean="0">
                <a:solidFill>
                  <a:schemeClr val="tx1">
                    <a:lumMod val="75000"/>
                  </a:schemeClr>
                </a:solidFill>
              </a:rPr>
              <a:t>服務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</a:rPr>
              <a:t>時間：週一至週五  </a:t>
            </a:r>
            <a:r>
              <a:rPr lang="en-US" altLang="zh-TW" sz="2400" dirty="0">
                <a:solidFill>
                  <a:schemeClr val="tx1">
                    <a:lumMod val="75000"/>
                  </a:schemeClr>
                </a:solidFill>
              </a:rPr>
              <a:t>8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</a:rPr>
              <a:t>：</a:t>
            </a:r>
            <a:r>
              <a:rPr lang="en-US" altLang="zh-TW" sz="2400" dirty="0">
                <a:solidFill>
                  <a:schemeClr val="tx1">
                    <a:lumMod val="75000"/>
                  </a:schemeClr>
                </a:solidFill>
              </a:rPr>
              <a:t>30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</a:rPr>
              <a:t>～</a:t>
            </a:r>
            <a:r>
              <a:rPr lang="en-US" altLang="zh-TW" sz="2400" dirty="0">
                <a:solidFill>
                  <a:schemeClr val="tx1">
                    <a:lumMod val="75000"/>
                  </a:schemeClr>
                </a:solidFill>
              </a:rPr>
              <a:t>18</a:t>
            </a:r>
            <a:r>
              <a:rPr lang="zh-TW" altLang="en-US" sz="2400" dirty="0">
                <a:solidFill>
                  <a:schemeClr val="tx1">
                    <a:lumMod val="75000"/>
                  </a:schemeClr>
                </a:solidFill>
              </a:rPr>
              <a:t>：</a:t>
            </a:r>
            <a:r>
              <a:rPr lang="en-US" altLang="zh-TW" sz="2400" dirty="0" smtClean="0">
                <a:solidFill>
                  <a:schemeClr val="tx1">
                    <a:lumMod val="75000"/>
                  </a:schemeClr>
                </a:solidFill>
              </a:rPr>
              <a:t>00)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圖片 4" descr="th (4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60232" y="0"/>
            <a:ext cx="2352675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127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幼兒園補助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98910" y="1844824"/>
            <a:ext cx="7543800" cy="468052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免學費補助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弱勢加額補助：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5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歲具低收入戶及中低收入戶資格，或家戶年所得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70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萬元以下者，再加額補助其他就學費用。</a:t>
            </a:r>
            <a:r>
              <a:rPr lang="en-US" altLang="zh-TW" sz="2800" dirty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開學後由校方代為申請</a:t>
            </a:r>
            <a:r>
              <a:rPr lang="en-US" altLang="zh-TW" sz="2800" dirty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US" altLang="zh-TW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3~5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歲低收及中低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收：免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學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雜費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只需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繳交學生團體保險費</a:t>
            </a:r>
            <a:r>
              <a:rPr lang="en-US" altLang="zh-TW" sz="2800" dirty="0">
                <a:solidFill>
                  <a:schemeClr val="tx1">
                    <a:lumMod val="75000"/>
                  </a:schemeClr>
                </a:solidFill>
              </a:rPr>
              <a:t>+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家長會費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68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幼兒園補助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98910" y="1772816"/>
            <a:ext cx="7543800" cy="4752528"/>
          </a:xfrm>
        </p:spPr>
        <p:txBody>
          <a:bodyPr>
            <a:noAutofit/>
          </a:bodyPr>
          <a:lstStyle/>
          <a:p>
            <a:pPr algn="just"/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原住民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幼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生：原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民會及免學費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補助擇優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辦理。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身心障礙或發展遲緩幼兒：代辦費減免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3000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元。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須檢附有效期限內之身心障礙證明；經鑑輔會審核通過並登錄於教育部特教通報網者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第一學期於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10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月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15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日或第二學期於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4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月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15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日後，使具減免身分別之證明資料者，不予減免。</a:t>
            </a:r>
            <a:endParaRPr lang="zh-TW" alt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69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8/30</a:t>
            </a:r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開學迎新活動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964126"/>
              </p:ext>
            </p:extLst>
          </p:nvPr>
        </p:nvGraphicFramePr>
        <p:xfrm>
          <a:off x="434306" y="188640"/>
          <a:ext cx="8362082" cy="6632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607">
                  <a:extLst>
                    <a:ext uri="{9D8B030D-6E8A-4147-A177-3AD203B41FA5}">
                      <a16:colId xmlns:a16="http://schemas.microsoft.com/office/drawing/2014/main" val="1071139854"/>
                    </a:ext>
                  </a:extLst>
                </a:gridCol>
                <a:gridCol w="2778077">
                  <a:extLst>
                    <a:ext uri="{9D8B030D-6E8A-4147-A177-3AD203B41FA5}">
                      <a16:colId xmlns:a16="http://schemas.microsoft.com/office/drawing/2014/main" val="4229202384"/>
                    </a:ext>
                  </a:extLst>
                </a:gridCol>
                <a:gridCol w="3598398">
                  <a:extLst>
                    <a:ext uri="{9D8B030D-6E8A-4147-A177-3AD203B41FA5}">
                      <a16:colId xmlns:a16="http://schemas.microsoft.com/office/drawing/2014/main" val="1574568202"/>
                    </a:ext>
                  </a:extLst>
                </a:gridCol>
              </a:tblGrid>
              <a:tr h="424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活動內容</a:t>
                      </a: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sz="19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家長配合事項</a:t>
                      </a:r>
                      <a:endParaRPr lang="zh-TW" sz="1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817" marR="28817" marT="0" marB="0"/>
                </a:tc>
                <a:extLst>
                  <a:ext uri="{0D108BD9-81ED-4DB2-BD59-A6C34878D82A}">
                    <a16:rowId xmlns:a16="http://schemas.microsoft.com/office/drawing/2014/main" val="88553171"/>
                  </a:ext>
                </a:extLst>
              </a:tr>
              <a:tr h="13609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00-8</a:t>
                      </a: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幼生到校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放置個人物品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學習區活動</a:t>
                      </a: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找找找</a:t>
                      </a:r>
                      <a:r>
                        <a:rPr lang="en-US" altLang="zh-TW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~</a:t>
                      </a:r>
                      <a:r>
                        <a:rPr lang="zh-TW" altLang="en-US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陪同孩子放置個人物品，認識自己置物櫃的位置</a:t>
                      </a:r>
                      <a:endParaRPr lang="en-US" altLang="zh-TW" sz="1800" kern="100" dirty="0" smtClean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在教室裡遊戲</a:t>
                      </a:r>
                      <a:endParaRPr lang="en-US" altLang="zh-TW" sz="1800" kern="100" dirty="0" smtClean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817" marR="28817" marT="0" marB="0"/>
                </a:tc>
                <a:extLst>
                  <a:ext uri="{0D108BD9-81ED-4DB2-BD59-A6C34878D82A}">
                    <a16:rowId xmlns:a16="http://schemas.microsoft.com/office/drawing/2014/main" val="485765222"/>
                  </a:ext>
                </a:extLst>
              </a:tr>
              <a:tr h="1727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30-9</a:t>
                      </a: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1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點點名時間、介紹老師、說說話時間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預告當天活動</a:t>
                      </a: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老師</a:t>
                      </a:r>
                      <a:r>
                        <a:rPr lang="zh-TW" altLang="en-US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安排團討位置，家長可</a:t>
                      </a:r>
                      <a:r>
                        <a:rPr lang="zh-TW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</a:t>
                      </a:r>
                      <a:r>
                        <a:rPr lang="zh-TW" altLang="en-US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全班幼兒的後方位置一起聆聽</a:t>
                      </a:r>
                      <a:endParaRPr lang="en-US" altLang="zh-TW" sz="1800" kern="100" dirty="0" smtClean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過程中保持安靜，若有需要老師會請您協助安撫幼兒</a:t>
                      </a:r>
                      <a:endParaRPr lang="zh-TW" sz="1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817" marR="28817" marT="0" marB="0"/>
                </a:tc>
                <a:extLst>
                  <a:ext uri="{0D108BD9-81ED-4DB2-BD59-A6C34878D82A}">
                    <a16:rowId xmlns:a16="http://schemas.microsoft.com/office/drawing/2014/main" val="915462326"/>
                  </a:ext>
                </a:extLst>
              </a:tr>
              <a:tr h="8879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00-9</a:t>
                      </a: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zh-TW" sz="1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如廁、餐廳整理物品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吃點心、盥洗</a:t>
                      </a: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"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老師會協助幼兒，家長可在一旁，儘量讓出空間</a:t>
                      </a:r>
                      <a:endParaRPr lang="zh-TW" sz="18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817" marR="28817" marT="0" marB="0"/>
                </a:tc>
                <a:extLst>
                  <a:ext uri="{0D108BD9-81ED-4DB2-BD59-A6C34878D82A}">
                    <a16:rowId xmlns:a16="http://schemas.microsoft.com/office/drawing/2014/main" val="3761282842"/>
                  </a:ext>
                </a:extLst>
              </a:tr>
              <a:tr h="424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50-11</a:t>
                      </a: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</a:t>
                      </a:r>
                      <a:endParaRPr lang="zh-TW" sz="1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20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學習區活動</a:t>
                      </a: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歡迎</a:t>
                      </a:r>
                      <a:r>
                        <a:rPr lang="zh-TW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家長陪伴</a:t>
                      </a:r>
                      <a:r>
                        <a:rPr lang="zh-TW" sz="1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一起遊戲</a:t>
                      </a:r>
                    </a:p>
                  </a:txBody>
                  <a:tcPr marL="28817" marR="28817" marT="0" marB="0"/>
                </a:tc>
                <a:extLst>
                  <a:ext uri="{0D108BD9-81ED-4DB2-BD59-A6C34878D82A}">
                    <a16:rowId xmlns:a16="http://schemas.microsoft.com/office/drawing/2014/main" val="2312359493"/>
                  </a:ext>
                </a:extLst>
              </a:tr>
              <a:tr h="17273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00-11</a:t>
                      </a:r>
                      <a:r>
                        <a:rPr lang="zh-TW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19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zh-TW" sz="1900" kern="100" dirty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分享時間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zh-TW" sz="20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領餐盒回家</a:t>
                      </a:r>
                    </a:p>
                  </a:txBody>
                  <a:tcPr marL="28817" marR="28817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altLang="en-US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團討位置，家長可在全體幼兒後方位置</a:t>
                      </a:r>
                      <a:endParaRPr lang="en-US" altLang="zh-TW" sz="1800" kern="100" dirty="0" smtClean="0">
                        <a:solidFill>
                          <a:schemeClr val="tx2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1800" kern="100" dirty="0" smtClean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提醒</a:t>
                      </a:r>
                      <a:r>
                        <a:rPr lang="zh-TW" sz="1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要跟老師說再見才離開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Wingdings" panose="05000000000000000000" pitchFamily="2" charset="2"/>
                        <a:buChar char=""/>
                      </a:pPr>
                      <a:r>
                        <a:rPr lang="zh-TW" sz="1800" kern="100" dirty="0">
                          <a:solidFill>
                            <a:schemeClr val="tx2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預告下週一正常上課</a:t>
                      </a:r>
                    </a:p>
                  </a:txBody>
                  <a:tcPr marL="28817" marR="28817" marT="0" marB="0"/>
                </a:tc>
                <a:extLst>
                  <a:ext uri="{0D108BD9-81ED-4DB2-BD59-A6C34878D82A}">
                    <a16:rowId xmlns:a16="http://schemas.microsoft.com/office/drawing/2014/main" val="2827794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19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小寶貝上學教戰守則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910" y="1988840"/>
            <a:ext cx="7543800" cy="4536504"/>
          </a:xfrm>
        </p:spPr>
        <p:txBody>
          <a:bodyPr>
            <a:normAutofit/>
          </a:bodyPr>
          <a:lstStyle/>
          <a:p>
            <a:pPr algn="just"/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請詳見新生家長手冊。</a:t>
            </a:r>
            <a:endParaRPr lang="en-US" altLang="zh-TW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爸爸媽媽與孩子的約定要堅定、溫柔、確實</a:t>
            </a:r>
            <a:endParaRPr lang="en-US" altLang="zh-TW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穩定的作息時間</a:t>
            </a:r>
            <a:endParaRPr lang="en-US" altLang="zh-TW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餐飲指導原則：願意嘗試、自己嘗試、勇於嘗試</a:t>
            </a:r>
            <a:endParaRPr lang="en-US" altLang="zh-TW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健康上學</a:t>
            </a:r>
            <a:endParaRPr lang="en-US" altLang="zh-TW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親師溝通管道</a:t>
            </a:r>
            <a:endParaRPr lang="en-US" altLang="zh-TW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043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98910" y="2780928"/>
            <a:ext cx="75438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000" dirty="0" smtClean="0">
                <a:solidFill>
                  <a:schemeClr val="tx1">
                    <a:lumMod val="75000"/>
                  </a:schemeClr>
                </a:solidFill>
              </a:rPr>
              <a:t>七堵衛生所衛教宣導</a:t>
            </a:r>
            <a:endParaRPr lang="zh-TW" altLang="en-US" sz="6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6866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98910" y="2780928"/>
            <a:ext cx="75438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dirty="0" smtClean="0">
                <a:solidFill>
                  <a:schemeClr val="tx1">
                    <a:lumMod val="75000"/>
                  </a:schemeClr>
                </a:solidFill>
              </a:rPr>
              <a:t>親師溝通</a:t>
            </a:r>
            <a:endParaRPr lang="zh-TW" altLang="en-US" sz="6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22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宣導影片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th (4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3789040"/>
            <a:ext cx="2352675" cy="2400300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798910" y="1988840"/>
            <a:ext cx="7543800" cy="3914750"/>
          </a:xfrm>
        </p:spPr>
        <p:txBody>
          <a:bodyPr>
            <a:normAutofit/>
          </a:bodyPr>
          <a:lstStyle/>
          <a:p>
            <a:pPr fontAlgn="base"/>
            <a:r>
              <a:rPr lang="zh-TW" altLang="en-US" sz="2800" b="1" dirty="0" smtClean="0">
                <a:solidFill>
                  <a:schemeClr val="tx1">
                    <a:lumMod val="75000"/>
                  </a:schemeClr>
                </a:solidFill>
              </a:rPr>
              <a:t>幼兒園教學正常化系列影片</a:t>
            </a:r>
            <a:endParaRPr lang="zh-TW" alt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fontAlgn="base"/>
            <a:r>
              <a:rPr lang="zh-TW" altLang="en-US" sz="2800" u="sng" dirty="0" smtClean="0">
                <a:solidFill>
                  <a:schemeClr val="tx1">
                    <a:lumMod val="75000"/>
                  </a:schemeClr>
                </a:solidFill>
                <a:hlinkClick r:id="rId5"/>
              </a:rPr>
              <a:t>統整教學</a:t>
            </a:r>
            <a:endParaRPr lang="zh-TW" alt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fontAlgn="base"/>
            <a:r>
              <a:rPr lang="zh-TW" altLang="en-US" sz="2800" u="sng" dirty="0" smtClean="0">
                <a:solidFill>
                  <a:schemeClr val="tx1">
                    <a:lumMod val="75000"/>
                  </a:schemeClr>
                </a:solidFill>
                <a:hlinkClick r:id="rId6"/>
              </a:rPr>
              <a:t>大肌肉活動</a:t>
            </a:r>
            <a:endParaRPr lang="zh-TW" altLang="en-US" sz="2800" dirty="0" smtClean="0">
              <a:solidFill>
                <a:schemeClr val="tx1">
                  <a:lumMod val="75000"/>
                </a:schemeClr>
              </a:solidFill>
            </a:endParaRPr>
          </a:p>
          <a:p>
            <a:pPr fontAlgn="base"/>
            <a:r>
              <a:rPr lang="zh-TW" altLang="en-US" sz="2800" u="sng" dirty="0" smtClean="0">
                <a:solidFill>
                  <a:schemeClr val="tx1">
                    <a:lumMod val="75000"/>
                  </a:schemeClr>
                </a:solidFill>
                <a:hlinkClick r:id="rId7"/>
              </a:rPr>
              <a:t>語文教學</a:t>
            </a:r>
            <a:endParaRPr lang="zh-TW" altLang="en-US" sz="2800" dirty="0" smtClean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長興附幼團隊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th (4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3789040"/>
            <a:ext cx="2352675" cy="24003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42618" y="6177508"/>
            <a:ext cx="3456384" cy="6804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鄭兆斌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校長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18" y="1484784"/>
            <a:ext cx="345638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156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長興附幼團隊</a:t>
            </a:r>
            <a:r>
              <a:rPr lang="en-US" altLang="zh-TW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彩</a:t>
            </a:r>
            <a:r>
              <a:rPr lang="zh-TW" altLang="en-US" sz="5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虹</a:t>
            </a:r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th (4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3789040"/>
            <a:ext cx="2352675" cy="24003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5915" y="5933624"/>
            <a:ext cx="684979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</a:rPr>
              <a:t>王崔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榕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</a:rPr>
              <a:t>老師</a:t>
            </a:r>
            <a:r>
              <a:rPr lang="en-US" altLang="zh-TW" dirty="0" smtClean="0">
                <a:solidFill>
                  <a:schemeClr val="tx1">
                    <a:lumMod val="75000"/>
                  </a:schemeClr>
                </a:solidFill>
              </a:rPr>
              <a:t>(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</a:rPr>
              <a:t>兼任園主任</a:t>
            </a:r>
            <a:r>
              <a:rPr lang="en-US" altLang="zh-TW" dirty="0" smtClean="0">
                <a:solidFill>
                  <a:schemeClr val="tx1">
                    <a:lumMod val="75000"/>
                  </a:schemeClr>
                </a:solidFill>
              </a:rPr>
              <a:t>)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</a:rPr>
              <a:t>                        張玉宜老師</a:t>
            </a:r>
            <a:endParaRPr lang="zh-TW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6951" r="6951" b="8001"/>
          <a:stretch/>
        </p:blipFill>
        <p:spPr>
          <a:xfrm>
            <a:off x="4932040" y="1750348"/>
            <a:ext cx="2880320" cy="3944784"/>
          </a:xfrm>
          <a:prstGeom prst="rect">
            <a:avLst/>
          </a:prstGeom>
        </p:spPr>
      </p:pic>
      <p:pic>
        <p:nvPicPr>
          <p:cNvPr id="1027" name="Picture 3" descr="C:\Users\iris\Downloads\IMG_2040.jpg"/>
          <p:cNvPicPr>
            <a:picLocks noChangeAspect="1" noChangeArrowheads="1"/>
          </p:cNvPicPr>
          <p:nvPr/>
        </p:nvPicPr>
        <p:blipFill>
          <a:blip r:embed="rId6"/>
          <a:srcRect l="15937" t="15937"/>
          <a:stretch>
            <a:fillRect/>
          </a:stretch>
        </p:blipFill>
        <p:spPr bwMode="auto">
          <a:xfrm>
            <a:off x="1285852" y="1714488"/>
            <a:ext cx="2986098" cy="3981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75406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長興附幼團隊</a:t>
            </a:r>
            <a:r>
              <a:rPr lang="en-US" altLang="zh-TW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太陽班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th (4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3789040"/>
            <a:ext cx="2352675" cy="24003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820" y="5805264"/>
            <a:ext cx="546998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</a:rPr>
              <a:t>李宜庭老師                          彭詩涵老師</a:t>
            </a:r>
            <a:endParaRPr lang="zh-TW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r="13250"/>
          <a:stretch/>
        </p:blipFill>
        <p:spPr>
          <a:xfrm>
            <a:off x="1423559" y="1852414"/>
            <a:ext cx="2840498" cy="37890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29963" r="16314"/>
          <a:stretch/>
        </p:blipFill>
        <p:spPr>
          <a:xfrm>
            <a:off x="4932040" y="1852414"/>
            <a:ext cx="2840498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534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長興附幼團隊</a:t>
            </a:r>
            <a:r>
              <a:rPr lang="en-US" altLang="zh-TW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54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雲朵</a:t>
            </a:r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th (4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3789040"/>
            <a:ext cx="2352675" cy="24003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820" y="5805264"/>
            <a:ext cx="546998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</a:rPr>
              <a:t>林靜</a:t>
            </a: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君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</a:rPr>
              <a:t>老師                         姜芳真老師</a:t>
            </a:r>
            <a:endParaRPr lang="zh-TW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12201" r="12201" b="8001"/>
          <a:stretch/>
        </p:blipFill>
        <p:spPr>
          <a:xfrm>
            <a:off x="4860032" y="1662078"/>
            <a:ext cx="2995398" cy="399296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 t="12114" r="11428" b="36436"/>
          <a:stretch/>
        </p:blipFill>
        <p:spPr>
          <a:xfrm>
            <a:off x="1171801" y="1662078"/>
            <a:ext cx="3106818" cy="39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27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長興附幼團隊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th (4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3789040"/>
            <a:ext cx="2352675" cy="24003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0512" y="5888534"/>
            <a:ext cx="6480596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dirty="0">
                <a:solidFill>
                  <a:schemeClr val="tx1">
                    <a:lumMod val="75000"/>
                  </a:schemeClr>
                </a:solidFill>
              </a:rPr>
              <a:t>教</a:t>
            </a:r>
            <a:r>
              <a:rPr lang="zh-TW" altLang="en-US" dirty="0" smtClean="0">
                <a:solidFill>
                  <a:schemeClr val="tx1">
                    <a:lumMod val="75000"/>
                  </a:schemeClr>
                </a:solidFill>
              </a:rPr>
              <a:t>保員王佩心老師                  廚工王貞文小姐</a:t>
            </a:r>
            <a:endParaRPr lang="zh-TW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t="39500" r="16800"/>
          <a:stretch/>
        </p:blipFill>
        <p:spPr>
          <a:xfrm>
            <a:off x="1157741" y="1656184"/>
            <a:ext cx="3090223" cy="40880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3"/>
          <a:stretch/>
        </p:blipFill>
        <p:spPr>
          <a:xfrm>
            <a:off x="4860032" y="1661150"/>
            <a:ext cx="3122964" cy="40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040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教學型態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th (4)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0027" y="260648"/>
            <a:ext cx="1764482" cy="1800200"/>
          </a:xfrm>
          <a:prstGeom prst="rect">
            <a:avLst/>
          </a:prstGeom>
        </p:spPr>
      </p:pic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98910" y="1980104"/>
            <a:ext cx="7543800" cy="4473232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dirty="0" smtClean="0"/>
              <a:t>例行性</a:t>
            </a:r>
            <a:r>
              <a:rPr lang="zh-TW" altLang="en-US" sz="2000" dirty="0" smtClean="0"/>
              <a:t>活動：</a:t>
            </a:r>
            <a:r>
              <a:rPr lang="zh-TW" altLang="en-US" sz="2000" dirty="0" smtClean="0"/>
              <a:t>每日</a:t>
            </a:r>
            <a:r>
              <a:rPr lang="zh-TW" altLang="en-US" sz="2000" dirty="0"/>
              <a:t>作息，透過每天的固定作息與活動，反覆的學習與操作基本能力，培養生活自理，覺察穩定的作息</a:t>
            </a:r>
            <a:endParaRPr lang="en-US" altLang="zh-TW" sz="2000" dirty="0" smtClean="0"/>
          </a:p>
          <a:p>
            <a:pPr algn="just"/>
            <a:r>
              <a:rPr lang="zh-TW" altLang="en-US" sz="2000" dirty="0" smtClean="0"/>
              <a:t>主題</a:t>
            </a:r>
            <a:r>
              <a:rPr lang="zh-TW" altLang="en-US" sz="2000" dirty="0" smtClean="0"/>
              <a:t>教學：</a:t>
            </a:r>
            <a:r>
              <a:rPr lang="zh-TW" altLang="en-US" sz="2000" dirty="0"/>
              <a:t>針對</a:t>
            </a:r>
            <a:r>
              <a:rPr lang="en-US" altLang="zh-TW" sz="2000" dirty="0" err="1"/>
              <a:t>幼兒感興趣的特定主題</a:t>
            </a:r>
            <a:r>
              <a:rPr lang="zh-TW" altLang="en-US" sz="2000" dirty="0"/>
              <a:t>做深入的探討，為一統整性課程的概念，重視幼兒內在的學習動機。這部分會規劃個人、小組或團體等不同的活動方式，孩子學習與他人溝通、協調。</a:t>
            </a:r>
            <a:endParaRPr lang="en-US" altLang="zh-TW" sz="2000" dirty="0"/>
          </a:p>
          <a:p>
            <a:pPr algn="just"/>
            <a:r>
              <a:rPr lang="zh-TW" altLang="en-US" sz="2000" dirty="0" smtClean="0"/>
              <a:t>學習</a:t>
            </a:r>
            <a:r>
              <a:rPr lang="zh-TW" altLang="en-US" sz="2000" dirty="0" smtClean="0"/>
              <a:t>區</a:t>
            </a:r>
            <a:r>
              <a:rPr lang="zh-TW" altLang="en-US" sz="2000" dirty="0" smtClean="0"/>
              <a:t>活動：</a:t>
            </a:r>
            <a:r>
              <a:rPr lang="zh-TW" altLang="en-US" sz="2000" dirty="0"/>
              <a:t>各班級內設置不同的學習角落，例如語文角、娃娃家、美勞角</a:t>
            </a:r>
            <a:r>
              <a:rPr lang="en-US" altLang="zh-TW" sz="2000" dirty="0"/>
              <a:t>……</a:t>
            </a:r>
            <a:r>
              <a:rPr lang="zh-TW" altLang="en-US" sz="2000" dirty="0"/>
              <a:t>，孩子可依其興趣自由選擇自己喜愛的角落進行各項學習活動，老師藉由觀察、適時的給予孩子引導與支持。孩子是學習活動的主導者。</a:t>
            </a:r>
            <a:endParaRPr lang="en-US" altLang="zh-TW" sz="2000" dirty="0"/>
          </a:p>
          <a:p>
            <a:pPr algn="just"/>
            <a:r>
              <a:rPr lang="zh-TW" altLang="en-US" sz="2000" dirty="0" smtClean="0"/>
              <a:t>全</a:t>
            </a:r>
            <a:r>
              <a:rPr lang="zh-TW" altLang="en-US" sz="2000" dirty="0" smtClean="0"/>
              <a:t>園</a:t>
            </a:r>
            <a:r>
              <a:rPr lang="zh-TW" altLang="en-US" sz="2000" dirty="0" smtClean="0"/>
              <a:t>活動：</a:t>
            </a:r>
            <a:r>
              <a:rPr lang="zh-TW" altLang="en-US" sz="2000" dirty="0"/>
              <a:t>校慶活動、新春圍爐、運動會、畢業典禮、校外教學</a:t>
            </a:r>
            <a:r>
              <a:rPr lang="zh-TW" altLang="en-US" sz="2000" dirty="0" smtClean="0"/>
              <a:t>等等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09148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010" y="368856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接送辦法</a:t>
            </a:r>
            <a:endParaRPr lang="zh-TW" altLang="en-US" sz="54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798910" y="1844824"/>
            <a:ext cx="7543800" cy="4680520"/>
          </a:xfrm>
        </p:spPr>
        <p:txBody>
          <a:bodyPr>
            <a:noAutofit/>
          </a:bodyPr>
          <a:lstStyle/>
          <a:p>
            <a:pPr algn="just"/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為便利家長因工作或特殊情事，最早可入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園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時間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7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：</a:t>
            </a:r>
            <a:r>
              <a:rPr lang="en-US" altLang="zh-TW" sz="2800" dirty="0" smtClean="0">
                <a:solidFill>
                  <a:schemeClr val="tx1">
                    <a:lumMod val="75000"/>
                  </a:schemeClr>
                </a:solidFill>
              </a:rPr>
              <a:t>40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，請務必將孩子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交給導護老師或班級導師，方</a:t>
            </a: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可離開。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接送幼生之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處理方式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  <a:p>
            <a:pPr marL="880110" lvl="1" indent="-514350" algn="just">
              <a:buFont typeface="+mj-lt"/>
              <a:buAutoNum type="arabicPeriod"/>
            </a:pP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放學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時間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  <a:p>
            <a:pPr marL="880110" lvl="1" indent="-514350" algn="just">
              <a:buFont typeface="+mj-lt"/>
              <a:buAutoNum type="arabicPeriod"/>
            </a:pP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若有特殊狀況未能按時接送幼生，請務必提前來電告知老師。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  <a:p>
            <a:pPr marL="880110" lvl="1" indent="-514350" algn="just">
              <a:buFont typeface="+mj-lt"/>
              <a:buAutoNum type="arabicPeriod"/>
            </a:pPr>
            <a:r>
              <a:rPr lang="zh-TW" altLang="en-US" sz="2800" dirty="0">
                <a:solidFill>
                  <a:schemeClr val="tx1">
                    <a:lumMod val="75000"/>
                  </a:schemeClr>
                </a:solidFill>
              </a:rPr>
              <a:t>延後離園將依教保服務契約第六條，第五款處理</a:t>
            </a:r>
            <a:r>
              <a:rPr lang="zh-TW" altLang="en-US" sz="2800" dirty="0" smtClean="0">
                <a:solidFill>
                  <a:schemeClr val="tx1">
                    <a:lumMod val="75000"/>
                  </a:schemeClr>
                </a:solidFill>
              </a:rPr>
              <a:t>。</a:t>
            </a:r>
            <a:endParaRPr lang="en-US" altLang="zh-TW" sz="28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1942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標題版面配置</Template>
  <TotalTime>770</TotalTime>
  <Words>802</Words>
  <Application>Microsoft Office PowerPoint</Application>
  <PresentationFormat>如螢幕大小 (4:3)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微軟正黑體</vt:lpstr>
      <vt:lpstr>新細明體</vt:lpstr>
      <vt:lpstr>標楷體</vt:lpstr>
      <vt:lpstr>Arial</vt:lpstr>
      <vt:lpstr>Calibri</vt:lpstr>
      <vt:lpstr>Wingdings</vt:lpstr>
      <vt:lpstr>tf03431377</vt:lpstr>
      <vt:lpstr>親師座談會</vt:lpstr>
      <vt:lpstr>宣導影片</vt:lpstr>
      <vt:lpstr>長興附幼團隊</vt:lpstr>
      <vt:lpstr>長興附幼團隊~彩虹班</vt:lpstr>
      <vt:lpstr>長興附幼團隊~太陽班</vt:lpstr>
      <vt:lpstr>長興附幼團隊~雲朵班</vt:lpstr>
      <vt:lpstr>長興附幼團隊</vt:lpstr>
      <vt:lpstr>教學型態</vt:lpstr>
      <vt:lpstr>接送辦法</vt:lpstr>
      <vt:lpstr>家長託藥辦法</vt:lpstr>
      <vt:lpstr>相關補助</vt:lpstr>
      <vt:lpstr>幼兒園補助</vt:lpstr>
      <vt:lpstr>幼兒園補助</vt:lpstr>
      <vt:lpstr>8/30開學迎新活動</vt:lpstr>
      <vt:lpstr>小寶貝上學教戰守則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103學年度親師座談會</dc:title>
  <dc:creator>USER</dc:creator>
  <cp:lastModifiedBy>彩虹班1</cp:lastModifiedBy>
  <cp:revision>128</cp:revision>
  <dcterms:created xsi:type="dcterms:W3CDTF">2014-08-26T10:22:03Z</dcterms:created>
  <dcterms:modified xsi:type="dcterms:W3CDTF">2020-03-17T02:51:36Z</dcterms:modified>
</cp:coreProperties>
</file>