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F66CC"/>
    <a:srgbClr val="FF99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682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a.com.tw/news/ahel/202104140299.aspx" TargetMode="External"/><Relationship Id="rId2" Type="http://schemas.openxmlformats.org/officeDocument/2006/relationships/hyperlink" Target="https://www.ettoday.net/news/20210414/1959910.htm#ixzz7PkgKjiJJ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D4F929-3DDD-46DF-ABA1-FC6D47705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7147" y="2532656"/>
            <a:ext cx="8774853" cy="1646302"/>
          </a:xfrm>
        </p:spPr>
        <p:txBody>
          <a:bodyPr/>
          <a:lstStyle/>
          <a:p>
            <a:pPr algn="ctr"/>
            <a:r>
              <a:rPr lang="en-US" altLang="zh-TW" dirty="0"/>
              <a:t>2022</a:t>
            </a:r>
            <a:r>
              <a:rPr lang="zh-TW" altLang="en-US" dirty="0"/>
              <a:t>響應國際粉紅日</a:t>
            </a:r>
            <a:br>
              <a:rPr lang="en-US" altLang="zh-TW" dirty="0"/>
            </a:br>
            <a:r>
              <a:rPr lang="zh-TW" altLang="en-US" dirty="0"/>
              <a:t>─ </a:t>
            </a:r>
            <a:r>
              <a:rPr lang="en-US" altLang="zh-TW" dirty="0"/>
              <a:t>4/13 </a:t>
            </a:r>
            <a:r>
              <a:rPr lang="zh-TW" altLang="en-US" dirty="0"/>
              <a:t>你今天</a:t>
            </a:r>
            <a:r>
              <a:rPr lang="en-US" altLang="zh-TW" dirty="0"/>
              <a:t>pink</a:t>
            </a:r>
            <a:r>
              <a:rPr lang="zh-TW" altLang="en-US" dirty="0"/>
              <a:t>了嗎？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2305F82-CF5C-4471-92FC-6BD1CC8917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6906" y="4701073"/>
            <a:ext cx="7766936" cy="1096899"/>
          </a:xfrm>
        </p:spPr>
        <p:txBody>
          <a:bodyPr/>
          <a:lstStyle/>
          <a:p>
            <a:pPr algn="ctr"/>
            <a:r>
              <a:rPr lang="zh-TW" altLang="en-US" sz="5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基隆市東光國小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37261B5B-AFDF-4780-B26F-EEF8003AB52B}"/>
              </a:ext>
            </a:extLst>
          </p:cNvPr>
          <p:cNvSpPr/>
          <p:nvPr/>
        </p:nvSpPr>
        <p:spPr>
          <a:xfrm>
            <a:off x="1300480" y="347379"/>
            <a:ext cx="8351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600" dirty="0">
                <a:latin typeface="+mj-lt"/>
                <a:ea typeface="+mj-ea"/>
                <a:cs typeface="+mj-cs"/>
              </a:rPr>
              <a:t>111</a:t>
            </a:r>
            <a:r>
              <a:rPr lang="zh-TW" altLang="en-US" sz="3600" dirty="0">
                <a:latin typeface="+mj-lt"/>
                <a:ea typeface="+mj-ea"/>
                <a:cs typeface="+mj-cs"/>
              </a:rPr>
              <a:t>年度性別平等教育年度主題：</a:t>
            </a:r>
            <a:endParaRPr lang="en-US" altLang="zh-TW" sz="3600" dirty="0">
              <a:latin typeface="+mj-lt"/>
              <a:ea typeface="+mj-ea"/>
              <a:cs typeface="+mj-cs"/>
            </a:endParaRPr>
          </a:p>
          <a:p>
            <a:pPr algn="ctr"/>
            <a:r>
              <a:rPr lang="zh-TW" altLang="en-US" sz="3600" dirty="0">
                <a:latin typeface="+mj-lt"/>
                <a:ea typeface="+mj-ea"/>
                <a:cs typeface="+mj-cs"/>
              </a:rPr>
              <a:t>青春不留白，隱私不散布</a:t>
            </a:r>
          </a:p>
        </p:txBody>
      </p:sp>
    </p:spTree>
    <p:extLst>
      <p:ext uri="{BB962C8B-B14F-4D97-AF65-F5344CB8AC3E}">
        <p14:creationId xmlns:p14="http://schemas.microsoft.com/office/powerpoint/2010/main" val="3515329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E675921F-5A83-4BB4-ABD3-A2531B0CC61C}"/>
              </a:ext>
            </a:extLst>
          </p:cNvPr>
          <p:cNvSpPr/>
          <p:nvPr/>
        </p:nvSpPr>
        <p:spPr>
          <a:xfrm>
            <a:off x="528320" y="6171992"/>
            <a:ext cx="110974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zh-TW" altLang="en-US" dirty="0">
                <a:solidFill>
                  <a:srgbClr val="000000"/>
                </a:solidFill>
                <a:latin typeface="Noto Sans TC"/>
              </a:rPr>
            </a:br>
            <a:r>
              <a:rPr lang="zh-TW" altLang="en-US" sz="1400" dirty="0">
                <a:solidFill>
                  <a:srgbClr val="000000"/>
                </a:solidFill>
                <a:latin typeface="Noto Sans TC"/>
              </a:rPr>
              <a:t>資料來源網址</a:t>
            </a:r>
            <a:r>
              <a:rPr lang="en-US" altLang="zh-TW" sz="1400" dirty="0">
                <a:solidFill>
                  <a:srgbClr val="000000"/>
                </a:solidFill>
                <a:latin typeface="Noto Sans TC"/>
              </a:rPr>
              <a:t>:1. </a:t>
            </a:r>
            <a:r>
              <a:rPr lang="zh-TW" altLang="en-US" sz="1400" dirty="0">
                <a:solidFill>
                  <a:srgbClr val="003399"/>
                </a:solidFill>
                <a:latin typeface="Noto Sans TC"/>
                <a:hlinkClick r:id="rId2"/>
              </a:rPr>
              <a:t>侯友宜繫粉紅領帶！籲用愛消滅歧視 </a:t>
            </a:r>
            <a:r>
              <a:rPr lang="en-US" altLang="zh-TW" sz="1400" dirty="0">
                <a:solidFill>
                  <a:srgbClr val="003399"/>
                </a:solidFill>
                <a:latin typeface="Noto Sans TC"/>
                <a:hlinkClick r:id="rId2"/>
              </a:rPr>
              <a:t>| </a:t>
            </a:r>
            <a:r>
              <a:rPr lang="en-US" altLang="zh-TW" sz="1400" dirty="0" err="1">
                <a:solidFill>
                  <a:srgbClr val="003399"/>
                </a:solidFill>
                <a:latin typeface="Noto Sans TC"/>
                <a:hlinkClick r:id="rId2"/>
              </a:rPr>
              <a:t>ETtoday</a:t>
            </a:r>
            <a:r>
              <a:rPr lang="zh-TW" altLang="en-US" sz="1400" dirty="0">
                <a:solidFill>
                  <a:srgbClr val="003399"/>
                </a:solidFill>
                <a:latin typeface="Noto Sans TC"/>
                <a:hlinkClick r:id="rId2"/>
              </a:rPr>
              <a:t>政治新聞 </a:t>
            </a:r>
            <a:r>
              <a:rPr lang="en-US" altLang="zh-TW" sz="1400" dirty="0">
                <a:solidFill>
                  <a:srgbClr val="003399"/>
                </a:solidFill>
                <a:latin typeface="Noto Sans TC"/>
                <a:hlinkClick r:id="rId2"/>
              </a:rPr>
              <a:t>| </a:t>
            </a:r>
            <a:r>
              <a:rPr lang="en-US" altLang="zh-TW" sz="1400" dirty="0" err="1">
                <a:solidFill>
                  <a:srgbClr val="003399"/>
                </a:solidFill>
                <a:latin typeface="Noto Sans TC"/>
                <a:hlinkClick r:id="rId2"/>
              </a:rPr>
              <a:t>ETtoday</a:t>
            </a:r>
            <a:r>
              <a:rPr lang="zh-TW" altLang="en-US" sz="1400" dirty="0">
                <a:solidFill>
                  <a:srgbClr val="003399"/>
                </a:solidFill>
                <a:latin typeface="Noto Sans TC"/>
                <a:hlinkClick r:id="rId2"/>
              </a:rPr>
              <a:t>新聞雲</a:t>
            </a:r>
            <a:r>
              <a:rPr lang="zh-TW" altLang="en-US" sz="1400" dirty="0">
                <a:solidFill>
                  <a:srgbClr val="000000"/>
                </a:solidFill>
                <a:latin typeface="Noto Sans TC"/>
              </a:rPr>
              <a:t>      </a:t>
            </a:r>
            <a:r>
              <a:rPr lang="en-US" altLang="zh-TW" sz="1400" dirty="0">
                <a:solidFill>
                  <a:srgbClr val="000000"/>
                </a:solidFill>
                <a:latin typeface="Noto Sans TC"/>
              </a:rPr>
              <a:t>2.</a:t>
            </a:r>
            <a:r>
              <a:rPr lang="zh-TW" altLang="en-US" sz="1400" b="1" dirty="0">
                <a:hlinkClick r:id="rId3"/>
              </a:rPr>
              <a:t>各界響應世界粉紅日 反霸凌歧視勇敢做自己</a:t>
            </a:r>
            <a:endParaRPr lang="zh-TW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0F93798-64F1-413E-BC57-31F754D86CBE}"/>
              </a:ext>
            </a:extLst>
          </p:cNvPr>
          <p:cNvSpPr/>
          <p:nvPr/>
        </p:nvSpPr>
        <p:spPr>
          <a:xfrm>
            <a:off x="566228" y="881294"/>
            <a:ext cx="9563292" cy="5584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600"/>
              </a:lnSpc>
              <a:spcBef>
                <a:spcPts val="600"/>
              </a:spcBef>
            </a:pPr>
            <a:r>
              <a:rPr lang="zh-TW" altLang="en-US" sz="3400" dirty="0">
                <a:solidFill>
                  <a:srgbClr val="000000"/>
                </a:solidFill>
                <a:latin typeface="Noto Sans TC"/>
                <a:sym typeface="Wingdings" panose="05000000000000000000" pitchFamily="2" charset="2"/>
              </a:rPr>
              <a:t></a:t>
            </a:r>
            <a:r>
              <a:rPr lang="zh-TW" altLang="en-US" sz="3400" dirty="0">
                <a:solidFill>
                  <a:srgbClr val="000000"/>
                </a:solidFill>
                <a:latin typeface="Noto Sans TC"/>
              </a:rPr>
              <a:t>源自於</a:t>
            </a:r>
            <a:r>
              <a:rPr lang="zh-TW" altLang="en-US" sz="3400" dirty="0">
                <a:solidFill>
                  <a:srgbClr val="6600FF"/>
                </a:solidFill>
                <a:latin typeface="Noto Sans TC"/>
              </a:rPr>
              <a:t>加拿大</a:t>
            </a:r>
            <a:r>
              <a:rPr lang="zh-TW" altLang="en-US" sz="3400" dirty="0">
                <a:solidFill>
                  <a:srgbClr val="000000"/>
                </a:solidFill>
                <a:latin typeface="Noto Sans TC"/>
              </a:rPr>
              <a:t>的「</a:t>
            </a:r>
            <a:r>
              <a:rPr lang="en-US" altLang="zh-TW" sz="3400" dirty="0">
                <a:solidFill>
                  <a:srgbClr val="000000"/>
                </a:solidFill>
                <a:latin typeface="Noto Sans TC"/>
              </a:rPr>
              <a:t>International Day of Pink</a:t>
            </a:r>
            <a:r>
              <a:rPr lang="zh-TW" altLang="en-US" sz="3400" dirty="0">
                <a:solidFill>
                  <a:srgbClr val="000000"/>
                </a:solidFill>
                <a:latin typeface="Noto Sans TC"/>
              </a:rPr>
              <a:t>」，</a:t>
            </a:r>
            <a:endParaRPr lang="en-US" altLang="zh-TW" sz="3400" dirty="0">
              <a:solidFill>
                <a:srgbClr val="000000"/>
              </a:solidFill>
              <a:latin typeface="Noto Sans TC"/>
            </a:endParaRPr>
          </a:p>
          <a:p>
            <a:pPr>
              <a:lnSpc>
                <a:spcPts val="4600"/>
              </a:lnSpc>
              <a:spcBef>
                <a:spcPts val="600"/>
              </a:spcBef>
            </a:pPr>
            <a:r>
              <a:rPr lang="zh-TW" altLang="en-US" sz="3400" dirty="0">
                <a:solidFill>
                  <a:srgbClr val="000000"/>
                </a:solidFill>
                <a:latin typeface="Noto Sans TC"/>
              </a:rPr>
              <a:t>是因為</a:t>
            </a:r>
            <a:r>
              <a:rPr lang="en-US" altLang="zh-TW" sz="3400" dirty="0">
                <a:solidFill>
                  <a:srgbClr val="6600FF"/>
                </a:solidFill>
                <a:latin typeface="Noto Sans TC"/>
              </a:rPr>
              <a:t>2007</a:t>
            </a:r>
            <a:r>
              <a:rPr lang="zh-TW" altLang="en-US" sz="3400" dirty="0">
                <a:solidFill>
                  <a:srgbClr val="6600FF"/>
                </a:solidFill>
                <a:latin typeface="Noto Sans TC"/>
              </a:rPr>
              <a:t>年</a:t>
            </a:r>
            <a:r>
              <a:rPr lang="zh-TW" altLang="en-US" sz="3400" dirty="0">
                <a:solidFill>
                  <a:srgbClr val="000000"/>
                </a:solidFill>
                <a:latin typeface="Noto Sans TC"/>
              </a:rPr>
              <a:t>時，加拿大一名男學生因穿粉紅色衣服上學，遭到譏笑和霸凌。</a:t>
            </a:r>
            <a:endParaRPr lang="en-US" altLang="zh-TW" sz="3400" dirty="0">
              <a:solidFill>
                <a:srgbClr val="000000"/>
              </a:solidFill>
              <a:latin typeface="Noto Sans TC"/>
            </a:endParaRPr>
          </a:p>
          <a:p>
            <a:pPr>
              <a:lnSpc>
                <a:spcPts val="4600"/>
              </a:lnSpc>
              <a:spcBef>
                <a:spcPts val="600"/>
              </a:spcBef>
            </a:pPr>
            <a:r>
              <a:rPr lang="zh-TW" altLang="en-US" sz="3400" dirty="0">
                <a:solidFill>
                  <a:srgbClr val="000000"/>
                </a:solidFill>
                <a:latin typeface="Noto Sans TC"/>
                <a:sym typeface="Wingdings" panose="05000000000000000000" pitchFamily="2" charset="2"/>
              </a:rPr>
              <a:t></a:t>
            </a:r>
            <a:r>
              <a:rPr lang="zh-TW" altLang="en-US" sz="3400" dirty="0">
                <a:solidFill>
                  <a:srgbClr val="000000"/>
                </a:solidFill>
                <a:latin typeface="Noto Sans TC"/>
              </a:rPr>
              <a:t>同校兩名學生看見學弟穿粉紅色衣服到校而遭到霸凌，於是靈機一動買了</a:t>
            </a:r>
            <a:r>
              <a:rPr lang="en-US" altLang="zh-TW" sz="3400" dirty="0">
                <a:solidFill>
                  <a:srgbClr val="000000"/>
                </a:solidFill>
                <a:latin typeface="Noto Sans TC"/>
              </a:rPr>
              <a:t>50</a:t>
            </a:r>
            <a:r>
              <a:rPr lang="zh-TW" altLang="en-US" sz="3400" dirty="0">
                <a:solidFill>
                  <a:srgbClr val="000000"/>
                </a:solidFill>
                <a:latin typeface="Noto Sans TC"/>
              </a:rPr>
              <a:t>件粉色</a:t>
            </a:r>
            <a:r>
              <a:rPr lang="en-US" altLang="zh-TW" sz="3400" dirty="0">
                <a:solidFill>
                  <a:srgbClr val="000000"/>
                </a:solidFill>
                <a:latin typeface="Noto Sans TC"/>
              </a:rPr>
              <a:t>T-shirt</a:t>
            </a:r>
            <a:r>
              <a:rPr lang="zh-TW" altLang="en-US" sz="3400" dirty="0">
                <a:solidFill>
                  <a:srgbClr val="000000"/>
                </a:solidFill>
                <a:latin typeface="Noto Sans TC"/>
              </a:rPr>
              <a:t>，鼓勵同學們一起穿上，勇敢對被霸凌者表達支持。</a:t>
            </a:r>
            <a:endParaRPr lang="en-US" altLang="zh-TW" sz="3400" dirty="0">
              <a:solidFill>
                <a:srgbClr val="000000"/>
              </a:solidFill>
              <a:latin typeface="Noto Sans TC"/>
            </a:endParaRPr>
          </a:p>
          <a:p>
            <a:pPr>
              <a:lnSpc>
                <a:spcPts val="4600"/>
              </a:lnSpc>
              <a:spcBef>
                <a:spcPts val="600"/>
              </a:spcBef>
            </a:pPr>
            <a:r>
              <a:rPr lang="zh-TW" altLang="en-US" sz="3400" dirty="0">
                <a:solidFill>
                  <a:srgbClr val="000000"/>
                </a:solidFill>
                <a:latin typeface="Noto Sans TC"/>
                <a:sym typeface="Wingdings" panose="05000000000000000000" pitchFamily="2" charset="2"/>
              </a:rPr>
              <a:t></a:t>
            </a:r>
            <a:r>
              <a:rPr lang="zh-TW" altLang="en-US" sz="3400" dirty="0">
                <a:solidFill>
                  <a:srgbClr val="000000"/>
                </a:solidFill>
                <a:latin typeface="Noto Sans TC"/>
              </a:rPr>
              <a:t>反歧視團體</a:t>
            </a:r>
            <a:r>
              <a:rPr lang="en-US" altLang="zh-TW" sz="3400" dirty="0" err="1">
                <a:solidFill>
                  <a:srgbClr val="000000"/>
                </a:solidFill>
                <a:latin typeface="Noto Sans TC"/>
              </a:rPr>
              <a:t>Jer’s</a:t>
            </a:r>
            <a:r>
              <a:rPr lang="en-US" altLang="zh-TW" sz="3400" dirty="0">
                <a:solidFill>
                  <a:srgbClr val="000000"/>
                </a:solidFill>
                <a:latin typeface="Noto Sans TC"/>
              </a:rPr>
              <a:t> Vision</a:t>
            </a:r>
            <a:r>
              <a:rPr lang="zh-TW" altLang="en-US" sz="3400" dirty="0">
                <a:solidFill>
                  <a:srgbClr val="000000"/>
                </a:solidFill>
                <a:latin typeface="Noto Sans TC"/>
              </a:rPr>
              <a:t>則將</a:t>
            </a:r>
            <a:r>
              <a:rPr lang="zh-TW" altLang="en-US" sz="3400" b="1" u="sng" dirty="0">
                <a:solidFill>
                  <a:srgbClr val="FF66CC"/>
                </a:solidFill>
                <a:latin typeface="Noto Sans TC"/>
              </a:rPr>
              <a:t>每年</a:t>
            </a:r>
            <a:r>
              <a:rPr lang="en-US" altLang="zh-TW" sz="3400" b="1" u="sng" dirty="0">
                <a:solidFill>
                  <a:srgbClr val="FF66CC"/>
                </a:solidFill>
                <a:latin typeface="Noto Sans TC"/>
              </a:rPr>
              <a:t>4</a:t>
            </a:r>
            <a:r>
              <a:rPr lang="zh-TW" altLang="en-US" sz="3400" b="1" u="sng" dirty="0">
                <a:solidFill>
                  <a:srgbClr val="FF66CC"/>
                </a:solidFill>
                <a:latin typeface="Noto Sans TC"/>
              </a:rPr>
              <a:t>月第</a:t>
            </a:r>
            <a:r>
              <a:rPr lang="en-US" altLang="zh-TW" sz="3400" b="1" u="sng" dirty="0">
                <a:solidFill>
                  <a:srgbClr val="FF66CC"/>
                </a:solidFill>
                <a:latin typeface="Noto Sans TC"/>
              </a:rPr>
              <a:t>2</a:t>
            </a:r>
            <a:r>
              <a:rPr lang="zh-TW" altLang="en-US" sz="3400" b="1" u="sng" dirty="0">
                <a:solidFill>
                  <a:srgbClr val="FF66CC"/>
                </a:solidFill>
                <a:latin typeface="Noto Sans TC"/>
              </a:rPr>
              <a:t>個星期三</a:t>
            </a:r>
            <a:r>
              <a:rPr lang="zh-TW" altLang="en-US" sz="3400" dirty="0">
                <a:solidFill>
                  <a:srgbClr val="000000"/>
                </a:solidFill>
                <a:latin typeface="Noto Sans TC"/>
              </a:rPr>
              <a:t>，定爲國際粉紅日，</a:t>
            </a:r>
            <a:r>
              <a:rPr lang="zh-TW" altLang="en-US" sz="3400" dirty="0">
                <a:solidFill>
                  <a:srgbClr val="6600FF"/>
                </a:solidFill>
                <a:latin typeface="Noto Sans TC"/>
              </a:rPr>
              <a:t>反對性別歧視</a:t>
            </a:r>
            <a:r>
              <a:rPr lang="zh-TW" altLang="en-US" sz="3400" dirty="0">
                <a:solidFill>
                  <a:srgbClr val="000000"/>
                </a:solidFill>
                <a:latin typeface="Noto Sans TC"/>
              </a:rPr>
              <a:t>和倡導</a:t>
            </a:r>
            <a:r>
              <a:rPr lang="zh-TW" altLang="en-US" sz="3400" dirty="0">
                <a:solidFill>
                  <a:srgbClr val="6600FF"/>
                </a:solidFill>
                <a:latin typeface="Noto Sans TC"/>
              </a:rPr>
              <a:t>尊重人權</a:t>
            </a:r>
            <a:r>
              <a:rPr lang="zh-TW" altLang="en-US" sz="3400" dirty="0">
                <a:solidFill>
                  <a:srgbClr val="000000"/>
                </a:solidFill>
                <a:latin typeface="Noto Sans TC"/>
              </a:rPr>
              <a:t>的理念。</a:t>
            </a:r>
            <a:endParaRPr lang="zh-TW" altLang="en-US" sz="3400" dirty="0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1BBEE921-59C3-4331-93DC-53D1C860991A}"/>
              </a:ext>
            </a:extLst>
          </p:cNvPr>
          <p:cNvSpPr txBox="1">
            <a:spLocks/>
          </p:cNvSpPr>
          <p:nvPr/>
        </p:nvSpPr>
        <p:spPr>
          <a:xfrm>
            <a:off x="2062480" y="214481"/>
            <a:ext cx="8596668" cy="9550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4000" b="1" dirty="0">
                <a:solidFill>
                  <a:srgbClr val="FF99FF"/>
                </a:solidFill>
                <a:latin typeface="Noto Sans TC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國際粉紅日</a:t>
            </a:r>
            <a:r>
              <a:rPr lang="en-US" altLang="zh-TW" sz="4000" b="1" dirty="0">
                <a:solidFill>
                  <a:srgbClr val="FF99FF"/>
                </a:solidFill>
                <a:latin typeface="Noto Sans TC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——</a:t>
            </a:r>
            <a:r>
              <a:rPr lang="zh-TW" altLang="en-US" sz="4000" b="1" dirty="0">
                <a:solidFill>
                  <a:srgbClr val="FF99FF"/>
                </a:solidFill>
                <a:latin typeface="Noto Sans TC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你</a:t>
            </a:r>
            <a:r>
              <a:rPr lang="en-US" altLang="zh-TW" sz="4000" b="1" dirty="0">
                <a:solidFill>
                  <a:srgbClr val="FF99FF"/>
                </a:solidFill>
                <a:latin typeface="Noto Sans TC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Pink</a:t>
            </a:r>
            <a:r>
              <a:rPr lang="zh-TW" altLang="en-US" sz="4000" b="1" dirty="0">
                <a:solidFill>
                  <a:srgbClr val="FF99FF"/>
                </a:solidFill>
                <a:latin typeface="Noto Sans TC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了嗎？</a:t>
            </a:r>
            <a:endParaRPr lang="zh-TW" altLang="en-US" sz="4000" b="1" dirty="0">
              <a:solidFill>
                <a:srgbClr val="FF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664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2A32D38A-FCD6-4ECF-AA6E-C4AE964C91C9}"/>
              </a:ext>
            </a:extLst>
          </p:cNvPr>
          <p:cNvSpPr/>
          <p:nvPr/>
        </p:nvSpPr>
        <p:spPr>
          <a:xfrm>
            <a:off x="1047135" y="2043077"/>
            <a:ext cx="65830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>
                <a:solidFill>
                  <a:srgbClr val="6600FF"/>
                </a:solidFill>
                <a:latin typeface="+mj-lt"/>
                <a:ea typeface="+mj-ea"/>
                <a:cs typeface="+mj-cs"/>
              </a:rPr>
              <a:t>其他參考標語：</a:t>
            </a:r>
            <a:r>
              <a:rPr lang="zh-TW" altLang="en-US" sz="3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用愛消滅歧視</a:t>
            </a:r>
          </a:p>
        </p:txBody>
      </p:sp>
      <p:sp>
        <p:nvSpPr>
          <p:cNvPr id="4" name="標題 3">
            <a:extLst>
              <a:ext uri="{FF2B5EF4-FFF2-40B4-BE49-F238E27FC236}">
                <a16:creationId xmlns:a16="http://schemas.microsoft.com/office/drawing/2014/main" id="{602F177E-D0E1-40A1-B43B-89EEF42D7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574" y="2792544"/>
            <a:ext cx="8596668" cy="692215"/>
          </a:xfrm>
        </p:spPr>
        <p:txBody>
          <a:bodyPr/>
          <a:lstStyle/>
          <a:p>
            <a:r>
              <a:rPr lang="zh-TW" altLang="en-US" b="1" dirty="0"/>
              <a:t>反霸凌歧視，勇敢做自己</a:t>
            </a:r>
            <a:endParaRPr lang="zh-TW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2578BAB-4755-41DD-98CF-824A4EB792A7}"/>
              </a:ext>
            </a:extLst>
          </p:cNvPr>
          <p:cNvSpPr/>
          <p:nvPr/>
        </p:nvSpPr>
        <p:spPr>
          <a:xfrm>
            <a:off x="1073574" y="5088048"/>
            <a:ext cx="57246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喜歡粉紅色的你，並不孤單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EC3C871-DCF2-4E0A-83C0-E996DE8E3C31}"/>
              </a:ext>
            </a:extLst>
          </p:cNvPr>
          <p:cNvSpPr/>
          <p:nvPr/>
        </p:nvSpPr>
        <p:spPr>
          <a:xfrm>
            <a:off x="1047135" y="4306071"/>
            <a:ext cx="89562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勇敢做自己，青春不留白，擁抱多元色彩！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B0633911-34A3-4B3E-B4DD-EEE69E229DFE}"/>
              </a:ext>
            </a:extLst>
          </p:cNvPr>
          <p:cNvSpPr/>
          <p:nvPr/>
        </p:nvSpPr>
        <p:spPr>
          <a:xfrm>
            <a:off x="233680" y="347004"/>
            <a:ext cx="92740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>
                <a:latin typeface="DFKaiShu-SB-Estd-BF"/>
              </a:rPr>
              <a:t>呼籲標語</a:t>
            </a:r>
            <a:r>
              <a:rPr lang="en-US" altLang="zh-TW" sz="3600" dirty="0">
                <a:latin typeface="DFKaiShu-SB-Estd-BF"/>
              </a:rPr>
              <a:t>(</a:t>
            </a:r>
            <a:r>
              <a:rPr lang="zh-TW" altLang="en-US" sz="3600" dirty="0">
                <a:latin typeface="DFKaiShu-SB-Estd-BF"/>
              </a:rPr>
              <a:t>由學校</a:t>
            </a:r>
            <a:r>
              <a:rPr lang="en-US" altLang="zh-TW" sz="3600" dirty="0">
                <a:latin typeface="DFKaiShu-SB-Estd-BF"/>
              </a:rPr>
              <a:t>/</a:t>
            </a:r>
            <a:r>
              <a:rPr lang="zh-TW" altLang="en-US" sz="3600" dirty="0">
                <a:latin typeface="DFKaiShu-SB-Estd-BF"/>
              </a:rPr>
              <a:t>各班發揮創意自行設計製作</a:t>
            </a:r>
            <a:r>
              <a:rPr lang="en-US" altLang="zh-TW" sz="3600" dirty="0">
                <a:latin typeface="DFKaiShu-SB-Estd-BF"/>
              </a:rPr>
              <a:t>)</a:t>
            </a:r>
            <a:endParaRPr lang="zh-TW" altLang="en-US" sz="3600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DFC2706-2367-4FF7-9CEC-43A43A4DBFBD}"/>
              </a:ext>
            </a:extLst>
          </p:cNvPr>
          <p:cNvSpPr/>
          <p:nvPr/>
        </p:nvSpPr>
        <p:spPr>
          <a:xfrm>
            <a:off x="917871" y="6057545"/>
            <a:ext cx="79056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DFKaiShu-SB-Estd-BF"/>
                <a:sym typeface="Wingdings" panose="05000000000000000000" pitchFamily="2" charset="2"/>
              </a:rPr>
              <a:t>成果</a:t>
            </a:r>
            <a:r>
              <a:rPr lang="zh-TW" altLang="en-US" dirty="0">
                <a:latin typeface="DFKaiShu-SB-Estd-BF"/>
              </a:rPr>
              <a:t>照片上傳至學校臉書</a:t>
            </a:r>
            <a:r>
              <a:rPr lang="en-US" altLang="zh-TW" dirty="0">
                <a:latin typeface="DFKaiShu-SB-Estd-BF"/>
              </a:rPr>
              <a:t>(</a:t>
            </a:r>
            <a:r>
              <a:rPr lang="zh-TW" altLang="en-US" dirty="0">
                <a:latin typeface="DFKaiShu-SB-Estd-BF"/>
              </a:rPr>
              <a:t>專頁、公開社團等</a:t>
            </a:r>
            <a:r>
              <a:rPr lang="en-US" altLang="zh-TW" dirty="0">
                <a:latin typeface="DFKaiShu-SB-Estd-BF"/>
              </a:rPr>
              <a:t>)</a:t>
            </a:r>
            <a:r>
              <a:rPr lang="zh-TW" altLang="en-US" dirty="0">
                <a:latin typeface="DFKaiShu-SB-Estd-BF"/>
              </a:rPr>
              <a:t>標記「基隆市政府教育處」，發文</a:t>
            </a:r>
            <a:r>
              <a:rPr lang="en-US" altLang="zh-TW" dirty="0">
                <a:latin typeface="DFKaiShu-SB-Estd-BF"/>
              </a:rPr>
              <a:t>hashtag#</a:t>
            </a:r>
            <a:r>
              <a:rPr lang="zh-TW" altLang="en-US" dirty="0">
                <a:latin typeface="DFKaiShu-SB-Estd-BF"/>
              </a:rPr>
              <a:t>你今天</a:t>
            </a:r>
            <a:r>
              <a:rPr lang="en-US" altLang="zh-TW" dirty="0">
                <a:latin typeface="DFKaiShu-SB-Estd-BF"/>
              </a:rPr>
              <a:t>pink</a:t>
            </a:r>
            <a:r>
              <a:rPr lang="zh-TW" altLang="en-US" dirty="0">
                <a:latin typeface="DFKaiShu-SB-Estd-BF"/>
              </a:rPr>
              <a:t>了嗎 </a:t>
            </a:r>
            <a:r>
              <a:rPr lang="en-US" altLang="zh-TW" dirty="0">
                <a:latin typeface="DFKaiShu-SB-Estd-BF"/>
              </a:rPr>
              <a:t>#413</a:t>
            </a:r>
            <a:r>
              <a:rPr lang="zh-TW" altLang="en-US" dirty="0">
                <a:latin typeface="DFKaiShu-SB-Estd-BF"/>
              </a:rPr>
              <a:t>國際粉紅日</a:t>
            </a:r>
            <a:r>
              <a:rPr lang="en-US" altLang="zh-TW" dirty="0">
                <a:latin typeface="DFKaiShu-SB-Estd-BF"/>
              </a:rPr>
              <a:t>#</a:t>
            </a:r>
            <a:r>
              <a:rPr lang="zh-TW" altLang="en-US" dirty="0">
                <a:latin typeface="DFKaiShu-SB-Estd-BF"/>
              </a:rPr>
              <a:t>友善校園</a:t>
            </a:r>
            <a:r>
              <a:rPr lang="en-US" altLang="zh-TW" dirty="0">
                <a:latin typeface="DFKaiShu-SB-Estd-BF"/>
              </a:rPr>
              <a:t>#</a:t>
            </a:r>
            <a:r>
              <a:rPr lang="zh-TW" altLang="en-US" dirty="0">
                <a:latin typeface="DFKaiShu-SB-Estd-BF"/>
              </a:rPr>
              <a:t>學校名稱。</a:t>
            </a:r>
            <a:endParaRPr lang="zh-TW" altLang="en-US" dirty="0"/>
          </a:p>
        </p:txBody>
      </p:sp>
      <p:sp>
        <p:nvSpPr>
          <p:cNvPr id="11" name="標題 3">
            <a:extLst>
              <a:ext uri="{FF2B5EF4-FFF2-40B4-BE49-F238E27FC236}">
                <a16:creationId xmlns:a16="http://schemas.microsoft.com/office/drawing/2014/main" id="{98054D8A-4A50-4E82-A619-49E8C66664AB}"/>
              </a:ext>
            </a:extLst>
          </p:cNvPr>
          <p:cNvSpPr txBox="1">
            <a:spLocks/>
          </p:cNvSpPr>
          <p:nvPr/>
        </p:nvSpPr>
        <p:spPr>
          <a:xfrm>
            <a:off x="1047135" y="3563314"/>
            <a:ext cx="4859866" cy="7201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b="1" dirty="0"/>
              <a:t>做自己，我驕傲！</a:t>
            </a:r>
            <a:endParaRPr lang="en-US" altLang="zh-TW" b="1" dirty="0"/>
          </a:p>
        </p:txBody>
      </p:sp>
      <p:sp>
        <p:nvSpPr>
          <p:cNvPr id="13" name="標題 3">
            <a:extLst>
              <a:ext uri="{FF2B5EF4-FFF2-40B4-BE49-F238E27FC236}">
                <a16:creationId xmlns:a16="http://schemas.microsoft.com/office/drawing/2014/main" id="{449D0E86-F7B2-4FCC-AA60-181C408EED71}"/>
              </a:ext>
            </a:extLst>
          </p:cNvPr>
          <p:cNvSpPr txBox="1">
            <a:spLocks/>
          </p:cNvSpPr>
          <p:nvPr/>
        </p:nvSpPr>
        <p:spPr>
          <a:xfrm>
            <a:off x="290215" y="1283852"/>
            <a:ext cx="10163386" cy="6997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b="1" dirty="0">
                <a:solidFill>
                  <a:srgbClr val="6600FF"/>
                </a:solidFill>
              </a:rPr>
              <a:t>東光國小標語：</a:t>
            </a:r>
            <a:r>
              <a:rPr lang="zh-TW" altLang="en-US" b="1" dirty="0"/>
              <a:t>反霸凌，我驕傲！勇敢做自己！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4810196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4769</TotalTime>
  <Words>301</Words>
  <Application>Microsoft Office PowerPoint</Application>
  <PresentationFormat>寬螢幕</PresentationFormat>
  <Paragraphs>18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1" baseType="lpstr">
      <vt:lpstr>DFKaiShu-SB-Estd-BF</vt:lpstr>
      <vt:lpstr>Noto Sans TC</vt:lpstr>
      <vt:lpstr>微軟正黑體</vt:lpstr>
      <vt:lpstr>Arial</vt:lpstr>
      <vt:lpstr>Trebuchet MS</vt:lpstr>
      <vt:lpstr>Wingdings</vt:lpstr>
      <vt:lpstr>Wingdings 3</vt:lpstr>
      <vt:lpstr>多面向</vt:lpstr>
      <vt:lpstr>2022響應國際粉紅日 ─ 4/13 你今天pink了嗎？</vt:lpstr>
      <vt:lpstr>PowerPoint 簡報</vt:lpstr>
      <vt:lpstr>反霸凌歧視，勇敢做自己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Administrator</dc:creator>
  <cp:lastModifiedBy>Administrator</cp:lastModifiedBy>
  <cp:revision>13</cp:revision>
  <cp:lastPrinted>2022-04-07T09:19:10Z</cp:lastPrinted>
  <dcterms:created xsi:type="dcterms:W3CDTF">2022-04-07T01:03:44Z</dcterms:created>
  <dcterms:modified xsi:type="dcterms:W3CDTF">2022-04-11T03:42:59Z</dcterms:modified>
</cp:coreProperties>
</file>