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4" r:id="rId4"/>
    <p:sldId id="259" r:id="rId5"/>
    <p:sldId id="258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54" d="100"/>
          <a:sy n="54" d="100"/>
        </p:scale>
        <p:origin x="65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ogout.com.tw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qAD0k0Lg14" TargetMode="External"/><Relationship Id="rId2" Type="http://schemas.openxmlformats.org/officeDocument/2006/relationships/hyperlink" Target="https://www.gender.edu.tw/web/index.php/m5/m5_01_01_inde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ender.edu.tw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42VNgk-mCQ" TargetMode="External"/><Relationship Id="rId3" Type="http://schemas.openxmlformats.org/officeDocument/2006/relationships/hyperlink" Target="https://www.youtube.com/watch?v=ZgINxE6NQww" TargetMode="External"/><Relationship Id="rId7" Type="http://schemas.openxmlformats.org/officeDocument/2006/relationships/hyperlink" Target="https://www.youtube.com/watch?v=R2RHpRstlgo" TargetMode="External"/><Relationship Id="rId2" Type="http://schemas.openxmlformats.org/officeDocument/2006/relationships/hyperlink" Target="https://www.gender.edu.tw/web/index.php/m5/m5_01_01_inde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ender.edu.tw/web/index.php/m5/m5_01_01_01?sid=194" TargetMode="External"/><Relationship Id="rId5" Type="http://schemas.openxmlformats.org/officeDocument/2006/relationships/hyperlink" Target="https://www.youtube.com/watch?v=V7Aj7AtmVs0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part.moe.edu.tw/ED2800/News_Content.aspx?n=98D52D5BD48ACC6D&amp;sms=4E4FC20742593EE0&amp;s=F6CB8BEB9B49059D" TargetMode="External"/><Relationship Id="rId2" Type="http://schemas.openxmlformats.org/officeDocument/2006/relationships/hyperlink" Target="https://i.win.org.tw/index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ife.edu.tw/zhTW2/" TargetMode="External"/><Relationship Id="rId5" Type="http://schemas.openxmlformats.org/officeDocument/2006/relationships/hyperlink" Target="https://ce.naer.edu.tw&#65289;&#12289;" TargetMode="External"/><Relationship Id="rId4" Type="http://schemas.openxmlformats.org/officeDocument/2006/relationships/hyperlink" Target="http://hre.pro.edu.tw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c.moe.edu.tw/" TargetMode="External"/><Relationship Id="rId7" Type="http://schemas.openxmlformats.org/officeDocument/2006/relationships/hyperlink" Target="https://crpd.sfaa.gov.tw/" TargetMode="External"/><Relationship Id="rId2" Type="http://schemas.openxmlformats.org/officeDocument/2006/relationships/hyperlink" Target="https://depart.moe.edu.tw/ED2800/News_Content.aspx?n=0231389838B618BC&amp;sms=96487F5C8DD0FA9D&amp;s=9D2498051AD2F2D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ntidrug.tw/" TargetMode="External"/><Relationship Id="rId5" Type="http://schemas.openxmlformats.org/officeDocument/2006/relationships/hyperlink" Target="https://eteacher.edu.tw/" TargetMode="External"/><Relationship Id="rId4" Type="http://schemas.openxmlformats.org/officeDocument/2006/relationships/hyperlink" Target="https://csrc.edu.tw/bul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0DDEA-918F-413A-8C19-30DB9A079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7061202" cy="1515533"/>
          </a:xfrm>
        </p:spPr>
        <p:txBody>
          <a:bodyPr/>
          <a:lstStyle/>
          <a:p>
            <a:r>
              <a:rPr lang="zh-TW" altLang="zh-TW" sz="4400" b="1" dirty="0"/>
              <a:t>基隆市</a:t>
            </a:r>
            <a:r>
              <a:rPr lang="en-US" altLang="zh-TW" sz="4400" b="1" dirty="0"/>
              <a:t>110</a:t>
            </a:r>
            <a:r>
              <a:rPr lang="zh-TW" altLang="zh-TW" sz="4400" b="1" dirty="0"/>
              <a:t>年度性別平等教育</a:t>
            </a:r>
            <a:r>
              <a:rPr lang="zh-TW" altLang="zh-TW" sz="4800" b="1" dirty="0"/>
              <a:t>宣導月</a:t>
            </a:r>
            <a:r>
              <a:rPr lang="zh-TW" altLang="en-US" sz="4800" b="1" dirty="0"/>
              <a:t>主題</a:t>
            </a:r>
            <a:endParaRPr lang="zh-TW" altLang="en-US" sz="48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A4C57E1-DE4A-4854-9872-237D52D6B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TW" sz="54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防治數位性別暴力</a:t>
            </a:r>
            <a:r>
              <a:rPr lang="en-US" altLang="zh-TW" dirty="0">
                <a:hlinkClick r:id="rId2"/>
              </a:rPr>
              <a:t>https://logout.com.tw/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D89748-BA7C-4DD0-904A-048362A8B10F}"/>
              </a:ext>
            </a:extLst>
          </p:cNvPr>
          <p:cNvSpPr/>
          <p:nvPr/>
        </p:nvSpPr>
        <p:spPr>
          <a:xfrm>
            <a:off x="5816600" y="6488668"/>
            <a:ext cx="637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" dirty="0"/>
              <a:t>資料來源https://ws.moe.edu.tw/Download.ashx?u=C099358C81D4876C725695F2070B467E8B81ED614D7AF43EC93AB7EDE84EEA8A115C01CF01500706261F0BD7F81CC0E1EDCF4AA5B74C68481A7DD6637C09B210D653E82F799AAC472EEFD915441E4916&amp;n=A69F668A8D2BEC0D357B00723C5245B04A70DA163B693973&amp;icon=..pdf</a:t>
            </a:r>
          </a:p>
        </p:txBody>
      </p:sp>
    </p:spTree>
    <p:extLst>
      <p:ext uri="{BB962C8B-B14F-4D97-AF65-F5344CB8AC3E}">
        <p14:creationId xmlns:p14="http://schemas.microsoft.com/office/powerpoint/2010/main" val="63539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05E61-2D5E-4737-87C2-ECB832FC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校園情感教育／性教育／性剝削教學影片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F11C2E-0BA3-48B1-9F93-DB587C3EC04A}"/>
              </a:ext>
            </a:extLst>
          </p:cNvPr>
          <p:cNvSpPr/>
          <p:nvPr/>
        </p:nvSpPr>
        <p:spPr>
          <a:xfrm>
            <a:off x="1295402" y="4166484"/>
            <a:ext cx="96011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  <a:sym typeface="Wingdings" panose="05000000000000000000" pitchFamily="2" charset="2"/>
              </a:rPr>
              <a:t></a:t>
            </a:r>
            <a:r>
              <a:rPr lang="zh-TW" altLang="en-US" sz="3200" dirty="0">
                <a:latin typeface="+mj-ea"/>
                <a:ea typeface="+mj-ea"/>
              </a:rPr>
              <a:t>校園情感教育及性教育倡議教學影片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>
                <a:latin typeface="+mj-ea"/>
                <a:ea typeface="+mj-ea"/>
                <a:sym typeface="Wingdings" panose="05000000000000000000" pitchFamily="2" charset="2"/>
              </a:rPr>
              <a:t></a:t>
            </a:r>
            <a:r>
              <a:rPr lang="zh-TW" altLang="en-US" sz="3200" dirty="0">
                <a:latin typeface="+mj-ea"/>
                <a:ea typeface="+mj-ea"/>
              </a:rPr>
              <a:t>解謎兒少性剝削</a:t>
            </a:r>
            <a:r>
              <a:rPr lang="zh-TW" altLang="en-US" sz="3200" dirty="0">
                <a:latin typeface="+mj-ea"/>
                <a:ea typeface="+mj-ea"/>
                <a:hlinkClick r:id="rId2"/>
              </a:rPr>
              <a:t>影片</a:t>
            </a:r>
            <a:r>
              <a:rPr lang="zh-TW" altLang="en-US" sz="3200" dirty="0">
                <a:latin typeface="+mj-ea"/>
                <a:ea typeface="+mj-ea"/>
              </a:rPr>
              <a:t> 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>
                <a:latin typeface="+mj-ea"/>
                <a:ea typeface="+mj-ea"/>
                <a:sym typeface="Wingdings" panose="05000000000000000000" pitchFamily="2" charset="2"/>
              </a:rPr>
              <a:t></a:t>
            </a:r>
            <a:r>
              <a:rPr lang="zh-TW" altLang="en-US" sz="3200" dirty="0">
                <a:latin typeface="+mj-ea"/>
                <a:ea typeface="+mj-ea"/>
              </a:rPr>
              <a:t>兒童及少年性剝削 </a:t>
            </a:r>
            <a:r>
              <a:rPr lang="en-US" altLang="zh-TW" sz="3200" dirty="0">
                <a:latin typeface="+mj-ea"/>
                <a:ea typeface="+mj-ea"/>
              </a:rPr>
              <a:t>— </a:t>
            </a:r>
            <a:r>
              <a:rPr lang="zh-TW" altLang="en-US" sz="3200" dirty="0">
                <a:latin typeface="+mj-ea"/>
                <a:ea typeface="+mj-ea"/>
              </a:rPr>
              <a:t>發現問題</a:t>
            </a:r>
            <a:endParaRPr lang="en-US" altLang="zh-TW" sz="3200" dirty="0">
              <a:latin typeface="+mj-ea"/>
              <a:ea typeface="+mj-ea"/>
            </a:endParaRPr>
          </a:p>
          <a:p>
            <a:r>
              <a:rPr lang="zh-TW" altLang="en-US" sz="3200" dirty="0">
                <a:latin typeface="+mj-ea"/>
                <a:ea typeface="+mj-ea"/>
              </a:rPr>
              <a:t>　　─</a:t>
            </a:r>
            <a:r>
              <a:rPr lang="zh-TW" altLang="en-US" sz="3200" dirty="0">
                <a:latin typeface="+mj-ea"/>
                <a:ea typeface="+mj-ea"/>
                <a:hlinkClick r:id="rId3"/>
              </a:rPr>
              <a:t>什麼是兒少性剝削 </a:t>
            </a:r>
            <a:r>
              <a:rPr lang="zh-TW" altLang="en-US" sz="3200" dirty="0">
                <a:latin typeface="+mj-ea"/>
                <a:ea typeface="+mj-ea"/>
              </a:rPr>
              <a:t>衛生福利部提供</a:t>
            </a:r>
          </a:p>
          <a:p>
            <a:endParaRPr lang="en-US" altLang="zh-TW" sz="3200" dirty="0"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DA830A-59D7-46E5-950F-D825778BEB9F}"/>
              </a:ext>
            </a:extLst>
          </p:cNvPr>
          <p:cNvSpPr/>
          <p:nvPr/>
        </p:nvSpPr>
        <p:spPr>
          <a:xfrm>
            <a:off x="795020" y="2597622"/>
            <a:ext cx="10421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教育部性別平等教育全球資訊網</a:t>
            </a:r>
            <a:r>
              <a:rPr lang="en-US" altLang="zh-TW" sz="2800" dirty="0">
                <a:solidFill>
                  <a:srgbClr val="212529"/>
                </a:solidFill>
                <a:latin typeface="+mj-ea"/>
                <a:ea typeface="+mj-ea"/>
              </a:rPr>
              <a:t>(</a:t>
            </a:r>
            <a:r>
              <a:rPr lang="en-US" altLang="zh-TW" sz="2800" dirty="0">
                <a:solidFill>
                  <a:srgbClr val="007BFF"/>
                </a:solidFill>
                <a:latin typeface="+mj-ea"/>
                <a:ea typeface="+mj-ea"/>
                <a:hlinkClick r:id="rId4" tooltip="https://www.gender.edu.tw/"/>
              </a:rPr>
              <a:t>https://www.gender.edu.tw/</a:t>
            </a:r>
            <a:r>
              <a:rPr lang="en-US" altLang="zh-TW" sz="2800" dirty="0">
                <a:solidFill>
                  <a:srgbClr val="212529"/>
                </a:solidFill>
                <a:latin typeface="+mj-ea"/>
                <a:ea typeface="+mj-ea"/>
              </a:rPr>
              <a:t>)</a:t>
            </a:r>
          </a:p>
          <a:p>
            <a:r>
              <a:rPr lang="en-US" altLang="zh-TW" sz="2800" dirty="0">
                <a:solidFill>
                  <a:srgbClr val="212529"/>
                </a:solidFill>
                <a:latin typeface="+mj-ea"/>
                <a:ea typeface="+mj-ea"/>
              </a:rPr>
              <a:t>→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校園性別事件防治與處理→綜合性參考資料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AEC77A-827D-4713-B6D6-0C82B4267F88}"/>
              </a:ext>
            </a:extLst>
          </p:cNvPr>
          <p:cNvSpPr/>
          <p:nvPr/>
        </p:nvSpPr>
        <p:spPr>
          <a:xfrm>
            <a:off x="693049" y="3647902"/>
            <a:ext cx="11695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教育部性別平等教育全球資訊網</a:t>
            </a:r>
            <a:r>
              <a:rPr lang="zh-TW" altLang="en-US" sz="2800" dirty="0">
                <a:solidFill>
                  <a:srgbClr val="212529"/>
                </a:solidFill>
                <a:latin typeface="+mj-ea"/>
              </a:rPr>
              <a:t>／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課程教學教材與研究／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hlinkClick r:id="rId2"/>
              </a:rPr>
              <a:t>教案影音資源</a:t>
            </a:r>
            <a:endParaRPr lang="zh-TW" altLang="en-US" sz="2800" b="0" i="0" dirty="0">
              <a:solidFill>
                <a:srgbClr val="47446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999D3B-B837-4AFE-94BF-A95A18771DDC}"/>
              </a:ext>
            </a:extLst>
          </p:cNvPr>
          <p:cNvSpPr/>
          <p:nvPr/>
        </p:nvSpPr>
        <p:spPr>
          <a:xfrm>
            <a:off x="2824110" y="111715"/>
            <a:ext cx="654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+mj-ea"/>
                <a:ea typeface="+mj-ea"/>
              </a:rPr>
              <a:t>基隆市</a:t>
            </a:r>
            <a:r>
              <a:rPr lang="en-US" altLang="zh-TW" dirty="0">
                <a:latin typeface="+mj-ea"/>
                <a:ea typeface="+mj-ea"/>
              </a:rPr>
              <a:t>110</a:t>
            </a:r>
            <a:r>
              <a:rPr lang="zh-TW" altLang="zh-TW" dirty="0">
                <a:latin typeface="+mj-ea"/>
                <a:ea typeface="+mj-ea"/>
              </a:rPr>
              <a:t>年度性別平等教育</a:t>
            </a:r>
            <a:r>
              <a:rPr lang="zh-TW" altLang="zh-TW" sz="2000" dirty="0">
                <a:latin typeface="+mj-ea"/>
                <a:ea typeface="+mj-ea"/>
              </a:rPr>
              <a:t>宣導月</a:t>
            </a:r>
            <a:r>
              <a:rPr lang="zh-TW" altLang="en-US" sz="2000" dirty="0">
                <a:latin typeface="+mj-ea"/>
                <a:ea typeface="+mj-ea"/>
              </a:rPr>
              <a:t>主題</a:t>
            </a:r>
            <a:r>
              <a:rPr lang="en-US" altLang="zh-TW" sz="2000" dirty="0">
                <a:latin typeface="+mj-ea"/>
                <a:ea typeface="+mj-ea"/>
              </a:rPr>
              <a:t>—</a:t>
            </a:r>
            <a:r>
              <a:rPr lang="zh-TW" altLang="zh-TW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防治數位性別暴力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75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E40DCAF-761A-4788-A711-3789C6438222}"/>
              </a:ext>
            </a:extLst>
          </p:cNvPr>
          <p:cNvSpPr/>
          <p:nvPr/>
        </p:nvSpPr>
        <p:spPr>
          <a:xfrm>
            <a:off x="2961388" y="1477790"/>
            <a:ext cx="70157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衛福部</a:t>
            </a:r>
            <a:r>
              <a:rPr lang="en-US" altLang="zh-TW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-</a:t>
            </a:r>
            <a:r>
              <a:rPr lang="zh-TW" altLang="en-US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解謎兒少性剝削 </a:t>
            </a:r>
            <a:r>
              <a:rPr lang="zh-TW" altLang="en-US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hlinkClick r:id="rId2"/>
              </a:rPr>
              <a:t>影片</a:t>
            </a:r>
            <a:endParaRPr lang="zh-TW" altLang="en-US" sz="40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7C7DC6-6CF9-4610-B6AA-0E1C9769D9E8}"/>
              </a:ext>
            </a:extLst>
          </p:cNvPr>
          <p:cNvSpPr/>
          <p:nvPr/>
        </p:nvSpPr>
        <p:spPr>
          <a:xfrm>
            <a:off x="6364988" y="2393409"/>
            <a:ext cx="4916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Wingdings 2" panose="05020102010507070707" pitchFamily="18" charset="2"/>
                <a:hlinkClick r:id="rId3"/>
              </a:rPr>
              <a:t></a:t>
            </a:r>
            <a:r>
              <a:rPr lang="zh-TW" altLang="en-US" sz="3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第二集 拜金惹的禍</a:t>
            </a:r>
            <a:r>
              <a:rPr lang="en-US" altLang="zh-TW" sz="2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rPr>
              <a:t>  </a:t>
            </a:r>
          </a:p>
          <a:p>
            <a:r>
              <a:rPr lang="en-US" altLang="zh-TW" sz="2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</a:rPr>
              <a:t>       </a:t>
            </a:r>
            <a:r>
              <a:rPr lang="en-US" altLang="zh-TW" sz="1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+mj-cs"/>
                <a:hlinkClick r:id="rId3"/>
              </a:rPr>
              <a:t>https://www.youtube.com/watch?v=ZgINxE6NQww</a:t>
            </a:r>
            <a:endParaRPr lang="zh-TW" altLang="en-US" sz="1200" b="1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+mj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E37987F-3B2A-4D35-8DCC-880029D17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39" t="21762" r="29897" b="10340"/>
          <a:stretch/>
        </p:blipFill>
        <p:spPr>
          <a:xfrm>
            <a:off x="1137920" y="2435815"/>
            <a:ext cx="5201420" cy="366344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731FA05-713E-4D8E-9420-6D284343226B}"/>
              </a:ext>
            </a:extLst>
          </p:cNvPr>
          <p:cNvSpPr/>
          <p:nvPr/>
        </p:nvSpPr>
        <p:spPr>
          <a:xfrm>
            <a:off x="6364988" y="3429000"/>
            <a:ext cx="4241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Wingdings 2" panose="05020102010507070707" pitchFamily="18" charset="2"/>
                <a:hlinkClick r:id="rId5"/>
              </a:rPr>
              <a:t> </a:t>
            </a:r>
            <a:r>
              <a:rPr lang="zh-TW" altLang="en-US" sz="32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第三集 罪在你身上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8A8F7CF-63B9-45D6-915B-20793E8F4263}"/>
              </a:ext>
            </a:extLst>
          </p:cNvPr>
          <p:cNvSpPr/>
          <p:nvPr/>
        </p:nvSpPr>
        <p:spPr>
          <a:xfrm>
            <a:off x="6364988" y="4126726"/>
            <a:ext cx="4216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9F4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  <a:hlinkClick r:id="rId6"/>
              </a:rPr>
              <a:t></a:t>
            </a:r>
            <a:r>
              <a:rPr lang="zh-TW" altLang="en-US" sz="3200" dirty="0">
                <a:solidFill>
                  <a:srgbClr val="9F4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第四集 小波去哪兒</a:t>
            </a:r>
            <a:endParaRPr lang="zh-TW" altLang="en-US" sz="3200" b="1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A6E8C28-7B19-4959-B3FE-CFC74BE7EC51}"/>
              </a:ext>
            </a:extLst>
          </p:cNvPr>
          <p:cNvSpPr/>
          <p:nvPr/>
        </p:nvSpPr>
        <p:spPr>
          <a:xfrm>
            <a:off x="6364988" y="4851893"/>
            <a:ext cx="42418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9F4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  <a:hlinkClick r:id="rId7"/>
              </a:rPr>
              <a:t></a:t>
            </a:r>
            <a:r>
              <a:rPr lang="zh-TW" altLang="en-US" sz="4000" dirty="0">
                <a:solidFill>
                  <a:srgbClr val="9F4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第五集 工作很難找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D667CDE-A60F-473D-85B0-C0EF25721B79}"/>
              </a:ext>
            </a:extLst>
          </p:cNvPr>
          <p:cNvSpPr/>
          <p:nvPr/>
        </p:nvSpPr>
        <p:spPr>
          <a:xfrm>
            <a:off x="6364988" y="5577060"/>
            <a:ext cx="4299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solidFill>
                  <a:srgbClr val="9F4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  <a:hlinkClick r:id="rId8"/>
              </a:rPr>
              <a:t></a:t>
            </a:r>
            <a:r>
              <a:rPr lang="zh-TW" altLang="en-US" sz="4000" dirty="0">
                <a:solidFill>
                  <a:srgbClr val="9F4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第六集 鄉民的正義</a:t>
            </a:r>
            <a:r>
              <a:rPr lang="zh-TW" altLang="en-US" dirty="0">
                <a:solidFill>
                  <a:srgbClr val="9F469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79D3B50-7084-4DEF-A665-0B08B5D7F245}"/>
              </a:ext>
            </a:extLst>
          </p:cNvPr>
          <p:cNvSpPr/>
          <p:nvPr/>
        </p:nvSpPr>
        <p:spPr>
          <a:xfrm>
            <a:off x="2824110" y="111715"/>
            <a:ext cx="654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+mj-ea"/>
                <a:ea typeface="+mj-ea"/>
              </a:rPr>
              <a:t>基隆市</a:t>
            </a:r>
            <a:r>
              <a:rPr lang="en-US" altLang="zh-TW" dirty="0">
                <a:latin typeface="+mj-ea"/>
                <a:ea typeface="+mj-ea"/>
              </a:rPr>
              <a:t>110</a:t>
            </a:r>
            <a:r>
              <a:rPr lang="zh-TW" altLang="zh-TW" dirty="0">
                <a:latin typeface="+mj-ea"/>
                <a:ea typeface="+mj-ea"/>
              </a:rPr>
              <a:t>年度性別平等教育</a:t>
            </a:r>
            <a:r>
              <a:rPr lang="zh-TW" altLang="zh-TW" sz="2000" dirty="0">
                <a:latin typeface="+mj-ea"/>
                <a:ea typeface="+mj-ea"/>
              </a:rPr>
              <a:t>宣導月</a:t>
            </a:r>
            <a:r>
              <a:rPr lang="zh-TW" altLang="en-US" sz="2000" dirty="0">
                <a:latin typeface="+mj-ea"/>
                <a:ea typeface="+mj-ea"/>
              </a:rPr>
              <a:t>主題</a:t>
            </a:r>
            <a:r>
              <a:rPr lang="en-US" altLang="zh-TW" sz="2000" dirty="0">
                <a:latin typeface="+mj-ea"/>
                <a:ea typeface="+mj-ea"/>
              </a:rPr>
              <a:t>—</a:t>
            </a:r>
            <a:r>
              <a:rPr lang="zh-TW" altLang="zh-TW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防治數位性別暴力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095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05E61-2D5E-4737-87C2-ECB832FC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125016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避免數位性別暴力的「五不」防護守則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F11C2E-0BA3-48B1-9F93-DB587C3EC04A}"/>
              </a:ext>
            </a:extLst>
          </p:cNvPr>
          <p:cNvSpPr/>
          <p:nvPr/>
        </p:nvSpPr>
        <p:spPr>
          <a:xfrm>
            <a:off x="1890200" y="2680176"/>
            <a:ext cx="8869680" cy="292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200" dirty="0">
                <a:latin typeface="+mj-ea"/>
                <a:ea typeface="+mj-ea"/>
              </a:rPr>
              <a:t> 1.</a:t>
            </a:r>
            <a:r>
              <a:rPr lang="zh-TW" altLang="en-US" sz="3200" dirty="0">
                <a:latin typeface="+mj-ea"/>
                <a:ea typeface="+mj-ea"/>
              </a:rPr>
              <a:t>不違反意願：不可強迫他人拍攝或傳送影像。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en-US" altLang="zh-TW" sz="3200" dirty="0">
                <a:latin typeface="+mj-ea"/>
                <a:ea typeface="+mj-ea"/>
              </a:rPr>
              <a:t>2.</a:t>
            </a:r>
            <a:r>
              <a:rPr lang="zh-TW" altLang="en-US" sz="3200" dirty="0">
                <a:latin typeface="+mj-ea"/>
                <a:ea typeface="+mj-ea"/>
              </a:rPr>
              <a:t>不聽從自拍：不要聽從引誘拍攝自己的影像。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en-US" altLang="zh-TW" sz="3200" dirty="0">
                <a:latin typeface="+mj-ea"/>
                <a:ea typeface="+mj-ea"/>
              </a:rPr>
              <a:t>3.</a:t>
            </a:r>
            <a:r>
              <a:rPr lang="zh-TW" altLang="en-US" sz="3200" dirty="0">
                <a:latin typeface="+mj-ea"/>
                <a:ea typeface="+mj-ea"/>
              </a:rPr>
              <a:t>不倉促傳訊：傳送訊息及影像前應再三確認。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en-US" altLang="zh-TW" sz="3200" dirty="0">
                <a:latin typeface="+mj-ea"/>
                <a:ea typeface="+mj-ea"/>
              </a:rPr>
              <a:t>4.</a:t>
            </a:r>
            <a:r>
              <a:rPr lang="zh-TW" altLang="en-US" sz="3200" dirty="0">
                <a:latin typeface="+mj-ea"/>
                <a:ea typeface="+mj-ea"/>
              </a:rPr>
              <a:t>不轉寄私照：收到他人私密照，轉傳即違法。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ts val="4500"/>
              </a:lnSpc>
            </a:pPr>
            <a:r>
              <a:rPr lang="zh-TW" altLang="en-US" sz="3200" dirty="0">
                <a:latin typeface="+mj-ea"/>
                <a:ea typeface="+mj-ea"/>
              </a:rPr>
              <a:t> </a:t>
            </a:r>
            <a:r>
              <a:rPr lang="en-US" altLang="zh-TW" sz="3200" dirty="0">
                <a:latin typeface="+mj-ea"/>
                <a:ea typeface="+mj-ea"/>
              </a:rPr>
              <a:t>5.</a:t>
            </a:r>
            <a:r>
              <a:rPr lang="zh-TW" altLang="en-US" sz="3200" dirty="0">
                <a:latin typeface="+mj-ea"/>
                <a:ea typeface="+mj-ea"/>
              </a:rPr>
              <a:t>不取笑被害：取笑或檢討被害人是更大傷害。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6794BC1-C47C-4A7E-8164-CE0C87E8E698}"/>
              </a:ext>
            </a:extLst>
          </p:cNvPr>
          <p:cNvSpPr/>
          <p:nvPr/>
        </p:nvSpPr>
        <p:spPr>
          <a:xfrm>
            <a:off x="853001" y="864566"/>
            <a:ext cx="99068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+mj-ea"/>
                <a:ea typeface="+mj-ea"/>
                <a:sym typeface="Wingdings 2" panose="05020102010507070707" pitchFamily="18" charset="2"/>
              </a:rPr>
              <a:t>觀看後想一想：</a:t>
            </a:r>
            <a:r>
              <a:rPr lang="zh-TW" altLang="en-US" sz="3200" dirty="0">
                <a:latin typeface="+mj-ea"/>
                <a:ea typeface="+mj-ea"/>
              </a:rPr>
              <a:t>解謎兒少性剝削 第二集 拜金惹的禍</a:t>
            </a:r>
            <a:r>
              <a:rPr lang="en-US" altLang="zh-TW" sz="3200" dirty="0">
                <a:latin typeface="+mj-ea"/>
                <a:ea typeface="+mj-ea"/>
              </a:rPr>
              <a:t> 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3F9929-0A99-45E8-ACCE-378AB28182F0}"/>
              </a:ext>
            </a:extLst>
          </p:cNvPr>
          <p:cNvSpPr/>
          <p:nvPr/>
        </p:nvSpPr>
        <p:spPr>
          <a:xfrm>
            <a:off x="2824110" y="111715"/>
            <a:ext cx="654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+mj-ea"/>
                <a:ea typeface="+mj-ea"/>
              </a:rPr>
              <a:t>基隆市</a:t>
            </a:r>
            <a:r>
              <a:rPr lang="en-US" altLang="zh-TW" dirty="0">
                <a:latin typeface="+mj-ea"/>
                <a:ea typeface="+mj-ea"/>
              </a:rPr>
              <a:t>110</a:t>
            </a:r>
            <a:r>
              <a:rPr lang="zh-TW" altLang="zh-TW" dirty="0">
                <a:latin typeface="+mj-ea"/>
                <a:ea typeface="+mj-ea"/>
              </a:rPr>
              <a:t>年度性別平等教育</a:t>
            </a:r>
            <a:r>
              <a:rPr lang="zh-TW" altLang="zh-TW" sz="2000" dirty="0">
                <a:latin typeface="+mj-ea"/>
                <a:ea typeface="+mj-ea"/>
              </a:rPr>
              <a:t>宣導月</a:t>
            </a:r>
            <a:r>
              <a:rPr lang="zh-TW" altLang="en-US" sz="2000" dirty="0">
                <a:latin typeface="+mj-ea"/>
                <a:ea typeface="+mj-ea"/>
              </a:rPr>
              <a:t>主題</a:t>
            </a:r>
            <a:r>
              <a:rPr lang="en-US" altLang="zh-TW" sz="2000" dirty="0">
                <a:latin typeface="+mj-ea"/>
                <a:ea typeface="+mj-ea"/>
              </a:rPr>
              <a:t>—</a:t>
            </a:r>
            <a:r>
              <a:rPr lang="zh-TW" altLang="zh-TW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防治數位性別暴力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615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05E61-2D5E-4737-87C2-ECB832FC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/>
              <a:t>遭遇數位性別暴力的「四要」防護守則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F11C2E-0BA3-48B1-9F93-DB587C3EC04A}"/>
              </a:ext>
            </a:extLst>
          </p:cNvPr>
          <p:cNvSpPr/>
          <p:nvPr/>
        </p:nvSpPr>
        <p:spPr>
          <a:xfrm>
            <a:off x="1402084" y="2768600"/>
            <a:ext cx="9601196" cy="235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200" dirty="0">
                <a:latin typeface="+mj-ea"/>
                <a:ea typeface="+mj-ea"/>
              </a:rPr>
              <a:t>1.</a:t>
            </a:r>
            <a:r>
              <a:rPr lang="zh-TW" altLang="en-US" sz="3200" dirty="0">
                <a:latin typeface="+mj-ea"/>
                <a:ea typeface="+mj-ea"/>
              </a:rPr>
              <a:t>要告訴師長：比起獨自面對，師長可提供更多協助。 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ts val="4500"/>
              </a:lnSpc>
            </a:pPr>
            <a:r>
              <a:rPr lang="en-US" altLang="zh-TW" sz="3200" dirty="0">
                <a:latin typeface="+mj-ea"/>
                <a:ea typeface="+mj-ea"/>
              </a:rPr>
              <a:t>2.</a:t>
            </a:r>
            <a:r>
              <a:rPr lang="zh-TW" altLang="en-US" sz="3200" dirty="0">
                <a:latin typeface="+mj-ea"/>
                <a:ea typeface="+mj-ea"/>
              </a:rPr>
              <a:t>要截圖存證：有明確的證據，有效將歹徒繩之以法。 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ts val="4500"/>
              </a:lnSpc>
            </a:pPr>
            <a:r>
              <a:rPr lang="en-US" altLang="zh-TW" sz="3200" dirty="0">
                <a:latin typeface="+mj-ea"/>
                <a:ea typeface="+mj-ea"/>
              </a:rPr>
              <a:t>3.</a:t>
            </a:r>
            <a:r>
              <a:rPr lang="zh-TW" altLang="en-US" sz="3200" dirty="0">
                <a:latin typeface="+mj-ea"/>
                <a:ea typeface="+mj-ea"/>
              </a:rPr>
              <a:t>要記得報警：不只為了自己，避免更多無辜者受害。 </a:t>
            </a:r>
            <a:endParaRPr lang="en-US" altLang="zh-TW" sz="3200" dirty="0">
              <a:latin typeface="+mj-ea"/>
              <a:ea typeface="+mj-ea"/>
            </a:endParaRPr>
          </a:p>
          <a:p>
            <a:pPr>
              <a:lnSpc>
                <a:spcPts val="4500"/>
              </a:lnSpc>
            </a:pPr>
            <a:r>
              <a:rPr lang="en-US" altLang="zh-TW" sz="3200" dirty="0">
                <a:latin typeface="+mj-ea"/>
                <a:ea typeface="+mj-ea"/>
              </a:rPr>
              <a:t>4.</a:t>
            </a:r>
            <a:r>
              <a:rPr lang="zh-TW" altLang="en-US" sz="3200" dirty="0">
                <a:latin typeface="+mj-ea"/>
                <a:ea typeface="+mj-ea"/>
              </a:rPr>
              <a:t>要檢舉對方：就算是假帳號，讓管理者依規定處理。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8B94001-9A4F-4348-9E0B-98EC2F6B064F}"/>
              </a:ext>
            </a:extLst>
          </p:cNvPr>
          <p:cNvSpPr/>
          <p:nvPr/>
        </p:nvSpPr>
        <p:spPr>
          <a:xfrm>
            <a:off x="2824110" y="111715"/>
            <a:ext cx="654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+mj-ea"/>
                <a:ea typeface="+mj-ea"/>
              </a:rPr>
              <a:t>基隆市</a:t>
            </a:r>
            <a:r>
              <a:rPr lang="en-US" altLang="zh-TW" dirty="0">
                <a:latin typeface="+mj-ea"/>
                <a:ea typeface="+mj-ea"/>
              </a:rPr>
              <a:t>110</a:t>
            </a:r>
            <a:r>
              <a:rPr lang="zh-TW" altLang="zh-TW" dirty="0">
                <a:latin typeface="+mj-ea"/>
                <a:ea typeface="+mj-ea"/>
              </a:rPr>
              <a:t>年度性別平等教育</a:t>
            </a:r>
            <a:r>
              <a:rPr lang="zh-TW" altLang="zh-TW" sz="2000" dirty="0">
                <a:latin typeface="+mj-ea"/>
                <a:ea typeface="+mj-ea"/>
              </a:rPr>
              <a:t>宣導月</a:t>
            </a:r>
            <a:r>
              <a:rPr lang="zh-TW" altLang="en-US" sz="2000" dirty="0">
                <a:latin typeface="+mj-ea"/>
                <a:ea typeface="+mj-ea"/>
              </a:rPr>
              <a:t>主題</a:t>
            </a:r>
            <a:r>
              <a:rPr lang="en-US" altLang="zh-TW" sz="2000" dirty="0">
                <a:latin typeface="+mj-ea"/>
                <a:ea typeface="+mj-ea"/>
              </a:rPr>
              <a:t>—</a:t>
            </a:r>
            <a:r>
              <a:rPr lang="zh-TW" altLang="zh-TW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防治數位性別暴力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329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05E61-2D5E-4737-87C2-ECB832FC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宣導資源網站</a:t>
            </a:r>
            <a:r>
              <a:rPr lang="en-US" altLang="zh-TW" b="1" dirty="0"/>
              <a:t>—</a:t>
            </a:r>
            <a:r>
              <a:rPr lang="zh-TW" altLang="en-US" b="1" dirty="0"/>
              <a:t>品德／生命教育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DA830A-59D7-46E5-950F-D825778BEB9F}"/>
              </a:ext>
            </a:extLst>
          </p:cNvPr>
          <p:cNvSpPr/>
          <p:nvPr/>
        </p:nvSpPr>
        <p:spPr>
          <a:xfrm>
            <a:off x="795020" y="2597622"/>
            <a:ext cx="10421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 2" panose="05020102010507070707" pitchFamily="18" charset="2"/>
              <a:buChar char=";"/>
            </a:pPr>
            <a:r>
              <a:rPr lang="en-US" altLang="zh-TW" sz="2800" dirty="0" err="1">
                <a:latin typeface="+mj-ea"/>
                <a:ea typeface="+mj-ea"/>
              </a:rPr>
              <a:t>iWIN</a:t>
            </a:r>
            <a:r>
              <a:rPr lang="zh-TW" altLang="en-US" sz="2800" dirty="0">
                <a:latin typeface="+mj-ea"/>
                <a:ea typeface="+mj-ea"/>
              </a:rPr>
              <a:t>網路內容防護機構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en-US" altLang="zh-TW" sz="2800" dirty="0">
                <a:latin typeface="+mj-ea"/>
                <a:ea typeface="+mj-ea"/>
                <a:hlinkClick r:id="rId2" tooltip="https://i.win.org.tw/index.php"/>
              </a:rPr>
              <a:t>https://i.win.org.tw/index.php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</a:p>
          <a:p>
            <a:r>
              <a:rPr lang="zh-TW" altLang="en-US" sz="2800" dirty="0">
                <a:latin typeface="+mj-ea"/>
                <a:ea typeface="+mj-ea"/>
              </a:rPr>
              <a:t>　宣導專區→「網路霸凌」、「私密照外流」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65F168-C1B7-4782-83FA-4F685B0E7812}"/>
              </a:ext>
            </a:extLst>
          </p:cNvPr>
          <p:cNvSpPr/>
          <p:nvPr/>
        </p:nvSpPr>
        <p:spPr>
          <a:xfrm>
            <a:off x="795019" y="3485689"/>
            <a:ext cx="10421619" cy="260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校園法治教育學生手冊</a:t>
            </a:r>
            <a:r>
              <a:rPr lang="zh-TW" altLang="en-US" sz="1400" dirty="0">
                <a:solidFill>
                  <a:srgbClr val="212529"/>
                </a:solidFill>
                <a:latin typeface="+mj-ea"/>
                <a:ea typeface="+mj-ea"/>
              </a:rPr>
              <a:t>（</a:t>
            </a:r>
            <a:r>
              <a:rPr lang="en-US" altLang="zh-TW" sz="1400" dirty="0">
                <a:solidFill>
                  <a:srgbClr val="007BFF"/>
                </a:solidFill>
                <a:latin typeface="+mj-ea"/>
                <a:ea typeface="+mj-ea"/>
                <a:hlinkClick r:id="rId3" tooltip="http://depart.moe.edu.tw/ED2800/News_Content.aspx?n=98D52D5BD48ACC6D&amp;sms=4E4FC20742593EE0&amp;s=F6CB8BEB9B49059D"/>
              </a:rPr>
              <a:t>http://depart.moe.edu.tw/ED2800/News_ ... E0&amp;s=F6CB8BEB9B49059D</a:t>
            </a:r>
            <a:r>
              <a:rPr lang="zh-TW" altLang="en-US" sz="1400" dirty="0">
                <a:solidFill>
                  <a:srgbClr val="212529"/>
                </a:solidFill>
                <a:latin typeface="+mj-ea"/>
                <a:ea typeface="+mj-ea"/>
              </a:rPr>
              <a:t>）</a:t>
            </a:r>
            <a:endParaRPr lang="en-US" altLang="zh-TW" sz="1400" dirty="0">
              <a:solidFill>
                <a:srgbClr val="212529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人權教育諮詢暨資源中心（</a:t>
            </a:r>
            <a:r>
              <a:rPr lang="en-US" altLang="zh-TW" sz="2800" dirty="0">
                <a:solidFill>
                  <a:srgbClr val="007BFF"/>
                </a:solidFill>
                <a:latin typeface="+mj-ea"/>
                <a:ea typeface="+mj-ea"/>
                <a:hlinkClick r:id="rId4" tooltip="http://hre.pro.edu.tw"/>
              </a:rPr>
              <a:t>http://hre.pro.edu.tw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）</a:t>
            </a:r>
            <a:endParaRPr lang="en-US" altLang="zh-TW" sz="2800" dirty="0">
              <a:solidFill>
                <a:srgbClr val="212529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品德教育資源網（</a:t>
            </a:r>
            <a:r>
              <a:rPr lang="en-US" altLang="zh-TW" sz="2800" dirty="0">
                <a:solidFill>
                  <a:srgbClr val="007BFF"/>
                </a:solidFill>
                <a:latin typeface="+mj-ea"/>
                <a:ea typeface="+mj-ea"/>
                <a:hlinkClick r:id="rId5" tooltip="https://ce.naer.edu.tw"/>
              </a:rPr>
              <a:t>https://ce.naer.edu.tw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hlinkClick r:id="rId5" tooltip="https://ce.naer.edu.tw"/>
              </a:rPr>
              <a:t>）</a:t>
            </a:r>
            <a:endParaRPr lang="en-US" altLang="zh-TW" sz="2800" dirty="0">
              <a:solidFill>
                <a:srgbClr val="212529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生命教育全球資訊網（</a:t>
            </a:r>
            <a:r>
              <a:rPr lang="en-US" altLang="zh-TW" sz="2800" dirty="0">
                <a:solidFill>
                  <a:srgbClr val="007BFF"/>
                </a:solidFill>
                <a:latin typeface="+mj-ea"/>
                <a:ea typeface="+mj-ea"/>
                <a:hlinkClick r:id="rId6" tooltip="https://life.edu.tw/zhTW2/"/>
              </a:rPr>
              <a:t>https://life.edu.tw/zhTW2/</a:t>
            </a: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</a:rPr>
              <a:t>）</a:t>
            </a:r>
            <a:endParaRPr lang="en-US" altLang="zh-TW" sz="2800" dirty="0">
              <a:solidFill>
                <a:srgbClr val="212529"/>
              </a:solidFill>
              <a:latin typeface="+mj-ea"/>
              <a:ea typeface="+mj-ea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4D577D-5CBA-45FD-91EA-F90EB3C1692C}"/>
              </a:ext>
            </a:extLst>
          </p:cNvPr>
          <p:cNvSpPr/>
          <p:nvPr/>
        </p:nvSpPr>
        <p:spPr>
          <a:xfrm>
            <a:off x="2824110" y="111715"/>
            <a:ext cx="654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+mj-ea"/>
                <a:ea typeface="+mj-ea"/>
              </a:rPr>
              <a:t>基隆市</a:t>
            </a:r>
            <a:r>
              <a:rPr lang="en-US" altLang="zh-TW" dirty="0">
                <a:latin typeface="+mj-ea"/>
                <a:ea typeface="+mj-ea"/>
              </a:rPr>
              <a:t>110</a:t>
            </a:r>
            <a:r>
              <a:rPr lang="zh-TW" altLang="zh-TW" dirty="0">
                <a:latin typeface="+mj-ea"/>
                <a:ea typeface="+mj-ea"/>
              </a:rPr>
              <a:t>年度性別平等教育</a:t>
            </a:r>
            <a:r>
              <a:rPr lang="zh-TW" altLang="zh-TW" sz="2000" dirty="0">
                <a:latin typeface="+mj-ea"/>
                <a:ea typeface="+mj-ea"/>
              </a:rPr>
              <a:t>宣導月</a:t>
            </a:r>
            <a:r>
              <a:rPr lang="zh-TW" altLang="en-US" sz="2000" dirty="0">
                <a:latin typeface="+mj-ea"/>
                <a:ea typeface="+mj-ea"/>
              </a:rPr>
              <a:t>主題</a:t>
            </a:r>
            <a:r>
              <a:rPr lang="en-US" altLang="zh-TW" sz="2000" dirty="0">
                <a:latin typeface="+mj-ea"/>
                <a:ea typeface="+mj-ea"/>
              </a:rPr>
              <a:t>—</a:t>
            </a:r>
            <a:r>
              <a:rPr lang="zh-TW" altLang="zh-TW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防治數位性別暴力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7441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A05E61-2D5E-4737-87C2-ECB832FC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宣導資源網站</a:t>
            </a:r>
            <a:r>
              <a:rPr lang="en-US" altLang="zh-TW" b="1" dirty="0"/>
              <a:t>—</a:t>
            </a:r>
            <a:r>
              <a:rPr lang="zh-TW" altLang="en-US" b="1" dirty="0"/>
              <a:t>法治教育／網路素養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65F168-C1B7-4782-83FA-4F685B0E7812}"/>
              </a:ext>
            </a:extLst>
          </p:cNvPr>
          <p:cNvSpPr/>
          <p:nvPr/>
        </p:nvSpPr>
        <p:spPr>
          <a:xfrm>
            <a:off x="795019" y="2515028"/>
            <a:ext cx="11305541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latin typeface="+mj-ea"/>
                <a:ea typeface="+mj-ea"/>
              </a:rPr>
              <a:t>教育部防制校園霸凌法治教育宣導動畫專區</a:t>
            </a:r>
            <a:r>
              <a:rPr lang="zh-TW" altLang="en-US" sz="800" dirty="0">
                <a:latin typeface="+mj-ea"/>
                <a:ea typeface="+mj-ea"/>
              </a:rPr>
              <a:t>（</a:t>
            </a:r>
            <a:r>
              <a:rPr lang="en-US" altLang="zh-TW" sz="800" dirty="0">
                <a:latin typeface="+mj-ea"/>
                <a:ea typeface="+mj-ea"/>
                <a:hlinkClick r:id="rId2" tooltip="https://depart.moe.edu.tw/ED2800/News_Content.aspx?n=0231389838B618BC&amp;sms=96487F5C8DD0FA9D&amp;s=9D2498051AD2F2D4"/>
              </a:rPr>
              <a:t>https://depart.moe.edu.tw/ED2800/News_ . 9D&amp;s=9D2498051AD2F2D4</a:t>
            </a:r>
            <a:r>
              <a:rPr lang="zh-TW" altLang="en-US" sz="800" dirty="0">
                <a:latin typeface="+mj-ea"/>
                <a:ea typeface="+mj-ea"/>
              </a:rPr>
              <a:t>）</a:t>
            </a:r>
            <a:br>
              <a:rPr lang="zh-TW" altLang="en-US" sz="1200" dirty="0">
                <a:latin typeface="+mj-ea"/>
                <a:ea typeface="+mj-ea"/>
              </a:rPr>
            </a:b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latin typeface="+mj-ea"/>
                <a:ea typeface="+mj-ea"/>
              </a:rPr>
              <a:t>教育部防制學生藥物濫用資源網（</a:t>
            </a:r>
            <a:r>
              <a:rPr lang="en-US" altLang="zh-TW" sz="2800" dirty="0">
                <a:latin typeface="+mj-ea"/>
                <a:ea typeface="+mj-ea"/>
                <a:hlinkClick r:id="rId3" tooltip="http://enc.moe.edu.tw"/>
              </a:rPr>
              <a:t>http://enc.moe.edu.tw</a:t>
            </a:r>
            <a:r>
              <a:rPr lang="zh-TW" altLang="en-US" sz="2800" dirty="0">
                <a:latin typeface="+mj-ea"/>
                <a:ea typeface="+mj-ea"/>
              </a:rPr>
              <a:t>）</a:t>
            </a:r>
            <a:br>
              <a:rPr lang="en-US" altLang="zh-TW" sz="2800" dirty="0">
                <a:latin typeface="+mj-ea"/>
                <a:ea typeface="+mj-ea"/>
              </a:rPr>
            </a:b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latin typeface="+mj-ea"/>
                <a:ea typeface="+mj-ea"/>
              </a:rPr>
              <a:t>教育部防制校園霸凌專區網站（</a:t>
            </a:r>
            <a:r>
              <a:rPr lang="en-US" altLang="zh-TW" sz="2800" dirty="0">
                <a:latin typeface="+mj-ea"/>
                <a:ea typeface="+mj-ea"/>
                <a:hlinkClick r:id="rId4" tooltip="https://csrc.edu.tw/bully"/>
              </a:rPr>
              <a:t>https://csrc.edu.tw/bully</a:t>
            </a:r>
            <a:r>
              <a:rPr lang="zh-TW" altLang="en-US" sz="2800" dirty="0">
                <a:latin typeface="+mj-ea"/>
                <a:ea typeface="+mj-ea"/>
              </a:rPr>
              <a:t>）</a:t>
            </a:r>
            <a:endParaRPr lang="en-US" altLang="zh-TW" sz="1200" dirty="0">
              <a:solidFill>
                <a:srgbClr val="212529"/>
              </a:solidFill>
              <a:latin typeface="+mj-ea"/>
              <a:ea typeface="+mj-ea"/>
              <a:sym typeface="Wingdings 2" panose="05020102010507070707" pitchFamily="18" charset="2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latin typeface="+mj-ea"/>
                <a:ea typeface="+mj-ea"/>
              </a:rPr>
              <a:t>教育部中小學網路素養與認知資源網 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en-US" altLang="zh-TW" sz="2800" dirty="0">
                <a:latin typeface="+mj-ea"/>
                <a:ea typeface="+mj-ea"/>
                <a:hlinkClick r:id="rId5" tooltip="https://eteacher.edu.tw"/>
              </a:rPr>
              <a:t>https://eteacher.edu.tw</a:t>
            </a:r>
            <a:r>
              <a:rPr lang="en-US" altLang="zh-TW" sz="2800" dirty="0">
                <a:latin typeface="+mj-ea"/>
                <a:ea typeface="+mj-ea"/>
              </a:rPr>
              <a:t>) </a:t>
            </a:r>
            <a:endParaRPr lang="zh-TW" altLang="en-US" sz="28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latin typeface="+mj-ea"/>
                <a:ea typeface="+mj-ea"/>
              </a:rPr>
              <a:t>我的未來我作主官方網站 </a:t>
            </a:r>
            <a:r>
              <a:rPr lang="en-US" altLang="zh-TW" sz="2800" dirty="0">
                <a:latin typeface="+mj-ea"/>
                <a:ea typeface="+mj-ea"/>
              </a:rPr>
              <a:t>(</a:t>
            </a:r>
            <a:r>
              <a:rPr lang="en-US" altLang="zh-TW" sz="2800" dirty="0">
                <a:latin typeface="+mj-ea"/>
                <a:ea typeface="+mj-ea"/>
                <a:hlinkClick r:id="rId6" tooltip="http://www.antidrug.tw/"/>
              </a:rPr>
              <a:t>http://www.antidrug.tw/</a:t>
            </a:r>
            <a:r>
              <a:rPr lang="en-US" altLang="zh-TW" sz="2800" dirty="0">
                <a:latin typeface="+mj-ea"/>
                <a:ea typeface="+mj-ea"/>
              </a:rPr>
              <a:t>)</a:t>
            </a:r>
            <a:endParaRPr lang="zh-TW" altLang="en-US" sz="2800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latin typeface="+mj-ea"/>
                <a:ea typeface="+mj-ea"/>
              </a:rPr>
              <a:t>法治小學堂網站</a:t>
            </a:r>
            <a:r>
              <a:rPr lang="zh-TW" altLang="en-US" dirty="0">
                <a:latin typeface="+mj-ea"/>
                <a:ea typeface="+mj-ea"/>
              </a:rPr>
              <a:t>（ </a:t>
            </a:r>
            <a:r>
              <a:rPr lang="en-US" altLang="zh-TW" u="sng" dirty="0">
                <a:latin typeface="+mj-ea"/>
                <a:ea typeface="+mj-ea"/>
              </a:rPr>
              <a:t> https://parenting.cwgv.com.tw/topic/2020edu_legal/ </a:t>
            </a:r>
            <a:r>
              <a:rPr lang="zh-TW" altLang="en-US" dirty="0">
                <a:latin typeface="+mj-ea"/>
                <a:ea typeface="+mj-ea"/>
              </a:rPr>
              <a:t>） </a:t>
            </a:r>
            <a:endParaRPr lang="en-US" altLang="zh-TW" dirty="0">
              <a:latin typeface="+mj-ea"/>
              <a:ea typeface="+mj-ea"/>
            </a:endParaRPr>
          </a:p>
          <a:p>
            <a:pPr>
              <a:lnSpc>
                <a:spcPts val="4000"/>
              </a:lnSpc>
            </a:pPr>
            <a:r>
              <a:rPr lang="zh-TW" altLang="en-US" sz="2800" dirty="0">
                <a:solidFill>
                  <a:srgbClr val="212529"/>
                </a:solidFill>
                <a:latin typeface="+mj-ea"/>
                <a:ea typeface="+mj-ea"/>
                <a:sym typeface="Wingdings 2" panose="05020102010507070707" pitchFamily="18" charset="2"/>
              </a:rPr>
              <a:t></a:t>
            </a:r>
            <a:r>
              <a:rPr lang="zh-TW" altLang="en-US" sz="2800" dirty="0">
                <a:latin typeface="+mj-ea"/>
                <a:ea typeface="+mj-ea"/>
              </a:rPr>
              <a:t>身心障礙者權利公約 </a:t>
            </a:r>
            <a:r>
              <a:rPr lang="en-US" altLang="zh-TW" sz="2800" dirty="0">
                <a:latin typeface="+mj-ea"/>
                <a:ea typeface="+mj-ea"/>
              </a:rPr>
              <a:t>( </a:t>
            </a:r>
            <a:r>
              <a:rPr lang="en-US" altLang="zh-TW" sz="2800" u="sng" dirty="0">
                <a:latin typeface="+mj-ea"/>
                <a:ea typeface="+mj-ea"/>
                <a:hlinkClick r:id="rId7" tooltip="https://crpd.sfaa.gov.tw"/>
              </a:rPr>
              <a:t>https://crpd.sfaa.gov.tw</a:t>
            </a:r>
            <a:r>
              <a:rPr lang="en-US" altLang="zh-TW" sz="2800" dirty="0">
                <a:latin typeface="+mj-ea"/>
                <a:ea typeface="+mj-ea"/>
              </a:rPr>
              <a:t>) </a:t>
            </a:r>
            <a:endParaRPr lang="zh-TW" altLang="en-US" sz="2800" dirty="0">
              <a:latin typeface="+mj-ea"/>
              <a:ea typeface="+mj-ea"/>
            </a:endParaRPr>
          </a:p>
          <a:p>
            <a:endParaRPr lang="en-US" altLang="zh-TW" sz="2800" dirty="0">
              <a:solidFill>
                <a:srgbClr val="212529"/>
              </a:solidFill>
              <a:latin typeface="+mj-ea"/>
              <a:ea typeface="+mj-ea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59476A-E8DE-42E7-8984-C19D3E1B2E05}"/>
              </a:ext>
            </a:extLst>
          </p:cNvPr>
          <p:cNvSpPr/>
          <p:nvPr/>
        </p:nvSpPr>
        <p:spPr>
          <a:xfrm>
            <a:off x="2824110" y="111715"/>
            <a:ext cx="6543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latin typeface="+mj-ea"/>
                <a:ea typeface="+mj-ea"/>
              </a:rPr>
              <a:t>基隆市</a:t>
            </a:r>
            <a:r>
              <a:rPr lang="en-US" altLang="zh-TW" dirty="0">
                <a:latin typeface="+mj-ea"/>
                <a:ea typeface="+mj-ea"/>
              </a:rPr>
              <a:t>110</a:t>
            </a:r>
            <a:r>
              <a:rPr lang="zh-TW" altLang="zh-TW" dirty="0">
                <a:latin typeface="+mj-ea"/>
                <a:ea typeface="+mj-ea"/>
              </a:rPr>
              <a:t>年度性別平等教育</a:t>
            </a:r>
            <a:r>
              <a:rPr lang="zh-TW" altLang="zh-TW" sz="2000" dirty="0">
                <a:latin typeface="+mj-ea"/>
                <a:ea typeface="+mj-ea"/>
              </a:rPr>
              <a:t>宣導月</a:t>
            </a:r>
            <a:r>
              <a:rPr lang="zh-TW" altLang="en-US" sz="2000" dirty="0">
                <a:latin typeface="+mj-ea"/>
                <a:ea typeface="+mj-ea"/>
              </a:rPr>
              <a:t>主題</a:t>
            </a:r>
            <a:r>
              <a:rPr lang="en-US" altLang="zh-TW" sz="2000" dirty="0">
                <a:latin typeface="+mj-ea"/>
                <a:ea typeface="+mj-ea"/>
              </a:rPr>
              <a:t>—</a:t>
            </a:r>
            <a:r>
              <a:rPr lang="zh-TW" altLang="zh-TW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防治數位性別暴力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9648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1905</TotalTime>
  <Words>904</Words>
  <Application>Microsoft Office PowerPoint</Application>
  <PresentationFormat>寬螢幕</PresentationFormat>
  <Paragraphs>49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微軟正黑體</vt:lpstr>
      <vt:lpstr>新細明體</vt:lpstr>
      <vt:lpstr>Arial</vt:lpstr>
      <vt:lpstr>Garamond</vt:lpstr>
      <vt:lpstr>Wingdings</vt:lpstr>
      <vt:lpstr>Wingdings 2</vt:lpstr>
      <vt:lpstr>有機</vt:lpstr>
      <vt:lpstr>基隆市110年度性別平等教育宣導月主題</vt:lpstr>
      <vt:lpstr>校園情感教育／性教育／性剝削教學影片</vt:lpstr>
      <vt:lpstr>PowerPoint 簡報</vt:lpstr>
      <vt:lpstr>避免數位性別暴力的「五不」防護守則</vt:lpstr>
      <vt:lpstr>遭遇數位性別暴力的「四要」防護守則</vt:lpstr>
      <vt:lpstr>宣導資源網站—品德／生命教育</vt:lpstr>
      <vt:lpstr>宣導資源網站—法治教育／網路素養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基隆市110年度性別平等教育宣導月主題</dc:title>
  <dc:creator>Administrator</dc:creator>
  <cp:lastModifiedBy>Administrator</cp:lastModifiedBy>
  <cp:revision>21</cp:revision>
  <cp:lastPrinted>2021-03-05T00:01:32Z</cp:lastPrinted>
  <dcterms:created xsi:type="dcterms:W3CDTF">2021-03-02T23:56:01Z</dcterms:created>
  <dcterms:modified xsi:type="dcterms:W3CDTF">2021-03-05T00:56:53Z</dcterms:modified>
</cp:coreProperties>
</file>