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02" r:id="rId2"/>
    <p:sldId id="369" r:id="rId3"/>
    <p:sldId id="376" r:id="rId4"/>
    <p:sldId id="377" r:id="rId5"/>
    <p:sldId id="386" r:id="rId6"/>
    <p:sldId id="378" r:id="rId7"/>
    <p:sldId id="390" r:id="rId8"/>
    <p:sldId id="392" r:id="rId9"/>
    <p:sldId id="389" r:id="rId10"/>
    <p:sldId id="380" r:id="rId11"/>
    <p:sldId id="381" r:id="rId12"/>
    <p:sldId id="391" r:id="rId13"/>
    <p:sldId id="382" r:id="rId14"/>
    <p:sldId id="349" r:id="rId15"/>
    <p:sldId id="387" r:id="rId16"/>
    <p:sldId id="388" r:id="rId17"/>
    <p:sldId id="357" r:id="rId18"/>
    <p:sldId id="304" r:id="rId19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D13B"/>
    <a:srgbClr val="B0105C"/>
    <a:srgbClr val="3F6D19"/>
    <a:srgbClr val="00ADDC"/>
    <a:srgbClr val="FFF8E5"/>
    <a:srgbClr val="FF9933"/>
    <a:srgbClr val="E6B9B8"/>
    <a:srgbClr val="000000"/>
    <a:srgbClr val="8EB4E3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98" autoAdjust="0"/>
  </p:normalViewPr>
  <p:slideViewPr>
    <p:cSldViewPr>
      <p:cViewPr>
        <p:scale>
          <a:sx n="83" d="100"/>
          <a:sy n="83" d="100"/>
        </p:scale>
        <p:origin x="-11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88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70574203766961"/>
          <c:y val="5.9462738583805616E-2"/>
          <c:w val="0.70847088907123634"/>
          <c:h val="0.906927887434043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銷售</c:v>
                </c:pt>
              </c:strCache>
            </c:strRef>
          </c:tx>
          <c:explosion val="40"/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1526</c:v>
                </c:pt>
                <c:pt idx="1">
                  <c:v>1165</c:v>
                </c:pt>
                <c:pt idx="2">
                  <c:v>1132</c:v>
                </c:pt>
                <c:pt idx="3">
                  <c:v>1465</c:v>
                </c:pt>
                <c:pt idx="4">
                  <c:v>1527</c:v>
                </c:pt>
                <c:pt idx="5">
                  <c:v>1781</c:v>
                </c:pt>
                <c:pt idx="6">
                  <c:v>1483</c:v>
                </c:pt>
                <c:pt idx="7">
                  <c:v>1315</c:v>
                </c:pt>
                <c:pt idx="8">
                  <c:v>1602</c:v>
                </c:pt>
                <c:pt idx="9">
                  <c:v>1833</c:v>
                </c:pt>
                <c:pt idx="10">
                  <c:v>1183</c:v>
                </c:pt>
                <c:pt idx="11">
                  <c:v>1405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E1380C-5CB5-4F75-8BBB-2926C46894EC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A15F958-EC32-4AF6-B841-D73E35568073}">
      <dgm:prSet phldrT="[文字]" custT="1"/>
      <dgm:spPr/>
      <dgm:t>
        <a:bodyPr/>
        <a:lstStyle/>
        <a:p>
          <a:r>
            <a:rPr lang="zh-TW" altLang="en-US" sz="2800" b="1" dirty="0">
              <a:latin typeface="微軟正黑體" pitchFamily="34" charset="-120"/>
              <a:ea typeface="微軟正黑體" pitchFamily="34" charset="-120"/>
            </a:rPr>
            <a:t>甲廠商</a:t>
          </a:r>
        </a:p>
      </dgm:t>
    </dgm:pt>
    <dgm:pt modelId="{CD7DB862-4C07-4A2E-832C-DEA33578667B}" type="parTrans" cxnId="{5625D849-03FA-4BA4-B51B-16C1D6EECC50}">
      <dgm:prSet/>
      <dgm:spPr/>
      <dgm:t>
        <a:bodyPr/>
        <a:lstStyle/>
        <a:p>
          <a:endParaRPr lang="zh-TW" altLang="en-US"/>
        </a:p>
      </dgm:t>
    </dgm:pt>
    <dgm:pt modelId="{A21863CF-0148-49FD-99D9-282859A4B325}" type="sibTrans" cxnId="{5625D849-03FA-4BA4-B51B-16C1D6EECC50}">
      <dgm:prSet/>
      <dgm:spPr>
        <a:solidFill>
          <a:schemeClr val="bg2">
            <a:lumMod val="50000"/>
          </a:schemeClr>
        </a:solidFill>
        <a:ln>
          <a:noFill/>
        </a:ln>
      </dgm:spPr>
      <dgm:t>
        <a:bodyPr/>
        <a:lstStyle/>
        <a:p>
          <a:endParaRPr lang="zh-TW" altLang="en-US"/>
        </a:p>
      </dgm:t>
    </dgm:pt>
    <dgm:pt modelId="{0B9476CA-D582-486B-AE7F-A4366C6FEE48}">
      <dgm:prSet phldrT="[文字]" custT="1"/>
      <dgm:spPr/>
      <dgm:t>
        <a:bodyPr/>
        <a:lstStyle/>
        <a:p>
          <a:r>
            <a:rPr lang="zh-TW" altLang="en-US" sz="2800" b="1" dirty="0">
              <a:latin typeface="微軟正黑體" pitchFamily="34" charset="-120"/>
              <a:ea typeface="微軟正黑體" pitchFamily="34" charset="-120"/>
            </a:rPr>
            <a:t>乙廠商</a:t>
          </a:r>
        </a:p>
      </dgm:t>
    </dgm:pt>
    <dgm:pt modelId="{99F4FC5E-1463-43D1-B7EF-BACE56C77142}" type="parTrans" cxnId="{E1349A06-D10B-4445-92CB-CAABBD7F708C}">
      <dgm:prSet/>
      <dgm:spPr/>
      <dgm:t>
        <a:bodyPr/>
        <a:lstStyle/>
        <a:p>
          <a:endParaRPr lang="zh-TW" altLang="en-US"/>
        </a:p>
      </dgm:t>
    </dgm:pt>
    <dgm:pt modelId="{28B67A2A-212B-4D86-A34D-65025EBCB8BF}" type="sibTrans" cxnId="{E1349A06-D10B-4445-92CB-CAABBD7F708C}">
      <dgm:prSet/>
      <dgm:spPr>
        <a:solidFill>
          <a:schemeClr val="bg2">
            <a:lumMod val="50000"/>
          </a:schemeClr>
        </a:solidFill>
        <a:ln>
          <a:noFill/>
        </a:ln>
      </dgm:spPr>
      <dgm:t>
        <a:bodyPr/>
        <a:lstStyle/>
        <a:p>
          <a:endParaRPr lang="zh-TW" altLang="en-US"/>
        </a:p>
      </dgm:t>
    </dgm:pt>
    <dgm:pt modelId="{EB156F6C-CE43-49E7-87F4-E30047077236}">
      <dgm:prSet phldrT="[文字]" custT="1"/>
      <dgm:spPr/>
      <dgm:t>
        <a:bodyPr/>
        <a:lstStyle/>
        <a:p>
          <a:r>
            <a:rPr lang="zh-TW" altLang="en-US" sz="2800" b="1" dirty="0">
              <a:latin typeface="微軟正黑體" pitchFamily="34" charset="-120"/>
              <a:ea typeface="微軟正黑體" pitchFamily="34" charset="-120"/>
            </a:rPr>
            <a:t>丙廠商</a:t>
          </a:r>
        </a:p>
      </dgm:t>
    </dgm:pt>
    <dgm:pt modelId="{2F003242-8DB3-43AF-86AA-205C13591ADE}" type="parTrans" cxnId="{60FDE3F3-66F4-465A-9ACB-7D2B65F449A9}">
      <dgm:prSet/>
      <dgm:spPr/>
      <dgm:t>
        <a:bodyPr/>
        <a:lstStyle/>
        <a:p>
          <a:endParaRPr lang="zh-TW" altLang="en-US"/>
        </a:p>
      </dgm:t>
    </dgm:pt>
    <dgm:pt modelId="{CA02EF9B-9948-4F18-86A1-8E2A3F528D21}" type="sibTrans" cxnId="{60FDE3F3-66F4-465A-9ACB-7D2B65F449A9}">
      <dgm:prSet/>
      <dgm:spPr/>
      <dgm:t>
        <a:bodyPr/>
        <a:lstStyle/>
        <a:p>
          <a:endParaRPr lang="zh-TW" altLang="en-US"/>
        </a:p>
      </dgm:t>
    </dgm:pt>
    <dgm:pt modelId="{B7D9E464-DADF-4F17-8EAA-44DDF723A4C9}">
      <dgm:prSet phldrT="[文字]" custT="1"/>
      <dgm:spPr/>
      <dgm:t>
        <a:bodyPr anchor="ctr" anchorCtr="0"/>
        <a:lstStyle/>
        <a:p>
          <a:r>
            <a:rPr lang="en-US" altLang="zh-TW" sz="2400" b="1" dirty="0">
              <a:latin typeface="微軟正黑體" pitchFamily="34" charset="-120"/>
              <a:ea typeface="微軟正黑體" pitchFamily="34" charset="-120"/>
            </a:rPr>
            <a:t>C</a:t>
          </a:r>
          <a:r>
            <a:rPr lang="zh-TW" altLang="en-US" sz="2400" b="1" dirty="0">
              <a:latin typeface="微軟正黑體" pitchFamily="34" charset="-120"/>
              <a:ea typeface="微軟正黑體" pitchFamily="34" charset="-120"/>
            </a:rPr>
            <a:t>組學校</a:t>
          </a:r>
        </a:p>
      </dgm:t>
    </dgm:pt>
    <dgm:pt modelId="{13227F31-95FD-4919-AB0F-3EA45395CEA1}" type="parTrans" cxnId="{416527AC-3EE2-4A7F-8AA3-3755EB4E01EA}">
      <dgm:prSet/>
      <dgm:spPr/>
      <dgm:t>
        <a:bodyPr/>
        <a:lstStyle/>
        <a:p>
          <a:endParaRPr lang="zh-TW" altLang="en-US"/>
        </a:p>
      </dgm:t>
    </dgm:pt>
    <dgm:pt modelId="{0A91147B-AB9F-42B0-94E4-04869667ECE9}" type="sibTrans" cxnId="{416527AC-3EE2-4A7F-8AA3-3755EB4E01EA}">
      <dgm:prSet/>
      <dgm:spPr/>
      <dgm:t>
        <a:bodyPr/>
        <a:lstStyle/>
        <a:p>
          <a:endParaRPr lang="zh-TW" altLang="en-US"/>
        </a:p>
      </dgm:t>
    </dgm:pt>
    <dgm:pt modelId="{B62DF92D-B974-41B6-B665-9B3CC015F290}">
      <dgm:prSet custT="1"/>
      <dgm:spPr/>
      <dgm:t>
        <a:bodyPr anchor="ctr" anchorCtr="1"/>
        <a:lstStyle/>
        <a:p>
          <a:r>
            <a:rPr lang="en-US" altLang="zh-TW" sz="2400" b="1" dirty="0">
              <a:latin typeface="微軟正黑體" pitchFamily="34" charset="-120"/>
              <a:ea typeface="微軟正黑體" pitchFamily="34" charset="-120"/>
            </a:rPr>
            <a:t>A</a:t>
          </a:r>
          <a:r>
            <a:rPr lang="zh-TW" altLang="en-US" sz="2400" b="1" dirty="0">
              <a:latin typeface="微軟正黑體" pitchFamily="34" charset="-120"/>
              <a:ea typeface="微軟正黑體" pitchFamily="34" charset="-120"/>
            </a:rPr>
            <a:t>組學校</a:t>
          </a:r>
        </a:p>
      </dgm:t>
    </dgm:pt>
    <dgm:pt modelId="{97F59D7F-B612-49EE-B100-D7AF78DDFCC6}" type="parTrans" cxnId="{B8044137-42AF-44D1-A37E-9C7E787064E2}">
      <dgm:prSet/>
      <dgm:spPr/>
      <dgm:t>
        <a:bodyPr/>
        <a:lstStyle/>
        <a:p>
          <a:endParaRPr lang="zh-TW" altLang="en-US"/>
        </a:p>
      </dgm:t>
    </dgm:pt>
    <dgm:pt modelId="{D2D0C13A-086E-4705-9CDB-BC849E325263}" type="sibTrans" cxnId="{B8044137-42AF-44D1-A37E-9C7E787064E2}">
      <dgm:prSet/>
      <dgm:spPr/>
      <dgm:t>
        <a:bodyPr/>
        <a:lstStyle/>
        <a:p>
          <a:endParaRPr lang="zh-TW" altLang="en-US"/>
        </a:p>
      </dgm:t>
    </dgm:pt>
    <dgm:pt modelId="{9CD15ACA-34E7-4C0E-9EC8-FAE2E98D6E2E}">
      <dgm:prSet phldrT="[文字]" custT="1"/>
      <dgm:spPr/>
      <dgm:t>
        <a:bodyPr/>
        <a:lstStyle/>
        <a:p>
          <a:r>
            <a:rPr lang="en-US" altLang="zh-TW" sz="2400" b="1" dirty="0">
              <a:latin typeface="微軟正黑體" pitchFamily="34" charset="-120"/>
              <a:ea typeface="微軟正黑體" pitchFamily="34" charset="-120"/>
            </a:rPr>
            <a:t>B</a:t>
          </a:r>
          <a:r>
            <a:rPr lang="zh-TW" altLang="en-US" sz="2400" b="1" dirty="0">
              <a:latin typeface="微軟正黑體" pitchFamily="34" charset="-120"/>
              <a:ea typeface="微軟正黑體" pitchFamily="34" charset="-120"/>
            </a:rPr>
            <a:t>組學校</a:t>
          </a:r>
        </a:p>
      </dgm:t>
    </dgm:pt>
    <dgm:pt modelId="{B1D5EF63-5FF7-430A-8473-7E73FDA1932A}" type="sibTrans" cxnId="{2F6453BC-26A1-4F71-A299-2EBD8139CB05}">
      <dgm:prSet/>
      <dgm:spPr/>
      <dgm:t>
        <a:bodyPr/>
        <a:lstStyle/>
        <a:p>
          <a:endParaRPr lang="zh-TW" altLang="en-US"/>
        </a:p>
      </dgm:t>
    </dgm:pt>
    <dgm:pt modelId="{7B17CD10-BA03-4395-85A7-D87472E96B81}" type="parTrans" cxnId="{2F6453BC-26A1-4F71-A299-2EBD8139CB05}">
      <dgm:prSet/>
      <dgm:spPr/>
      <dgm:t>
        <a:bodyPr/>
        <a:lstStyle/>
        <a:p>
          <a:endParaRPr lang="zh-TW" altLang="en-US"/>
        </a:p>
      </dgm:t>
    </dgm:pt>
    <dgm:pt modelId="{CA948EFF-4CCF-42A2-85DF-91128467882E}" type="pres">
      <dgm:prSet presAssocID="{C0E1380C-5CB5-4F75-8BBB-2926C46894E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DD10CF1-109D-4CD8-A6F5-972A96F7E502}" type="pres">
      <dgm:prSet presAssocID="{C0E1380C-5CB5-4F75-8BBB-2926C46894EC}" presName="tSp" presStyleCnt="0"/>
      <dgm:spPr/>
    </dgm:pt>
    <dgm:pt modelId="{602A819D-90A7-49C2-B8D5-D788C05FA817}" type="pres">
      <dgm:prSet presAssocID="{C0E1380C-5CB5-4F75-8BBB-2926C46894EC}" presName="bSp" presStyleCnt="0"/>
      <dgm:spPr/>
    </dgm:pt>
    <dgm:pt modelId="{F1F5B852-34BE-4110-B669-B96F46AA0750}" type="pres">
      <dgm:prSet presAssocID="{C0E1380C-5CB5-4F75-8BBB-2926C46894EC}" presName="process" presStyleCnt="0"/>
      <dgm:spPr/>
    </dgm:pt>
    <dgm:pt modelId="{74304539-6469-498D-AE00-302F1FC1F23B}" type="pres">
      <dgm:prSet presAssocID="{EA15F958-EC32-4AF6-B841-D73E35568073}" presName="composite1" presStyleCnt="0"/>
      <dgm:spPr/>
    </dgm:pt>
    <dgm:pt modelId="{7AF865B9-7A83-44F3-9EAB-F68307D9BFD6}" type="pres">
      <dgm:prSet presAssocID="{EA15F958-EC32-4AF6-B841-D73E35568073}" presName="dummyNode1" presStyleLbl="node1" presStyleIdx="0" presStyleCnt="3"/>
      <dgm:spPr/>
    </dgm:pt>
    <dgm:pt modelId="{ABB28714-2B9C-4235-BB61-09891702DE3A}" type="pres">
      <dgm:prSet presAssocID="{EA15F958-EC32-4AF6-B841-D73E35568073}" presName="childNode1" presStyleLbl="bgAcc1" presStyleIdx="0" presStyleCnt="3" custLinFactNeighborX="2434" custLinFactNeighborY="169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E8B0EDB-CE99-48FE-A596-C8FF2747A085}" type="pres">
      <dgm:prSet presAssocID="{EA15F958-EC32-4AF6-B841-D73E35568073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8B0FDC8-20CF-457F-831D-874282E84ADB}" type="pres">
      <dgm:prSet presAssocID="{EA15F958-EC32-4AF6-B841-D73E35568073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C64835E-9998-4FBF-92F0-B7EDB3A9CF3F}" type="pres">
      <dgm:prSet presAssocID="{EA15F958-EC32-4AF6-B841-D73E35568073}" presName="connSite1" presStyleCnt="0"/>
      <dgm:spPr/>
    </dgm:pt>
    <dgm:pt modelId="{9DF53AE6-BD14-4CE9-9BF4-5E013395F260}" type="pres">
      <dgm:prSet presAssocID="{A21863CF-0148-49FD-99D9-282859A4B325}" presName="Name9" presStyleLbl="sibTrans2D1" presStyleIdx="0" presStyleCnt="2"/>
      <dgm:spPr/>
      <dgm:t>
        <a:bodyPr/>
        <a:lstStyle/>
        <a:p>
          <a:endParaRPr lang="zh-TW" altLang="en-US"/>
        </a:p>
      </dgm:t>
    </dgm:pt>
    <dgm:pt modelId="{C3DB48E1-9B8D-45C9-B6BE-77B4238F363A}" type="pres">
      <dgm:prSet presAssocID="{0B9476CA-D582-486B-AE7F-A4366C6FEE48}" presName="composite2" presStyleCnt="0"/>
      <dgm:spPr/>
    </dgm:pt>
    <dgm:pt modelId="{6BFFF57D-B459-460B-BD90-9674215374C0}" type="pres">
      <dgm:prSet presAssocID="{0B9476CA-D582-486B-AE7F-A4366C6FEE48}" presName="dummyNode2" presStyleLbl="node1" presStyleIdx="0" presStyleCnt="3"/>
      <dgm:spPr/>
    </dgm:pt>
    <dgm:pt modelId="{37CF6871-9706-4243-946D-7F08FBC02EA5}" type="pres">
      <dgm:prSet presAssocID="{0B9476CA-D582-486B-AE7F-A4366C6FEE48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4F5BA9D-6B1E-4A12-A36A-22640CD87818}" type="pres">
      <dgm:prSet presAssocID="{0B9476CA-D582-486B-AE7F-A4366C6FEE48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2BFD230-EB48-4F55-A7F4-364145CE4632}" type="pres">
      <dgm:prSet presAssocID="{0B9476CA-D582-486B-AE7F-A4366C6FEE48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335D070-D46E-422C-9FB5-76522E05B1AD}" type="pres">
      <dgm:prSet presAssocID="{0B9476CA-D582-486B-AE7F-A4366C6FEE48}" presName="connSite2" presStyleCnt="0"/>
      <dgm:spPr/>
    </dgm:pt>
    <dgm:pt modelId="{AAD34F48-5D8E-4303-B326-07E067FDDB62}" type="pres">
      <dgm:prSet presAssocID="{28B67A2A-212B-4D86-A34D-65025EBCB8BF}" presName="Name18" presStyleLbl="sibTrans2D1" presStyleIdx="1" presStyleCnt="2" custLinFactNeighborX="-2958" custLinFactNeighborY="-70"/>
      <dgm:spPr/>
      <dgm:t>
        <a:bodyPr/>
        <a:lstStyle/>
        <a:p>
          <a:endParaRPr lang="zh-TW" altLang="en-US"/>
        </a:p>
      </dgm:t>
    </dgm:pt>
    <dgm:pt modelId="{40446BAF-916B-4B1D-BD0A-117DF0360EEA}" type="pres">
      <dgm:prSet presAssocID="{EB156F6C-CE43-49E7-87F4-E30047077236}" presName="composite1" presStyleCnt="0"/>
      <dgm:spPr/>
    </dgm:pt>
    <dgm:pt modelId="{5EA543C2-07A1-4B13-AD1D-15F7833779E6}" type="pres">
      <dgm:prSet presAssocID="{EB156F6C-CE43-49E7-87F4-E30047077236}" presName="dummyNode1" presStyleLbl="node1" presStyleIdx="1" presStyleCnt="3"/>
      <dgm:spPr/>
    </dgm:pt>
    <dgm:pt modelId="{F5948309-D29A-4927-B331-94EAC5A0A0E4}" type="pres">
      <dgm:prSet presAssocID="{EB156F6C-CE43-49E7-87F4-E30047077236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06F87D0-1615-401E-A5DA-782214B57662}" type="pres">
      <dgm:prSet presAssocID="{EB156F6C-CE43-49E7-87F4-E30047077236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7EE3286-AE82-4A89-9C29-883EB7A145C4}" type="pres">
      <dgm:prSet presAssocID="{EB156F6C-CE43-49E7-87F4-E30047077236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AE9E826-D860-4A1D-AB42-F3ECDD284880}" type="pres">
      <dgm:prSet presAssocID="{EB156F6C-CE43-49E7-87F4-E30047077236}" presName="connSite1" presStyleCnt="0"/>
      <dgm:spPr/>
    </dgm:pt>
  </dgm:ptLst>
  <dgm:cxnLst>
    <dgm:cxn modelId="{B8044137-42AF-44D1-A37E-9C7E787064E2}" srcId="{EA15F958-EC32-4AF6-B841-D73E35568073}" destId="{B62DF92D-B974-41B6-B665-9B3CC015F290}" srcOrd="0" destOrd="0" parTransId="{97F59D7F-B612-49EE-B100-D7AF78DDFCC6}" sibTransId="{D2D0C13A-086E-4705-9CDB-BC849E325263}"/>
    <dgm:cxn modelId="{A4D6ADCE-2CD8-48E5-A552-45B63005EACC}" type="presOf" srcId="{A21863CF-0148-49FD-99D9-282859A4B325}" destId="{9DF53AE6-BD14-4CE9-9BF4-5E013395F260}" srcOrd="0" destOrd="0" presId="urn:microsoft.com/office/officeart/2005/8/layout/hProcess4"/>
    <dgm:cxn modelId="{40297F2B-CE4C-4F2A-B7C9-C006BC78F577}" type="presOf" srcId="{0B9476CA-D582-486B-AE7F-A4366C6FEE48}" destId="{52BFD230-EB48-4F55-A7F4-364145CE4632}" srcOrd="0" destOrd="0" presId="urn:microsoft.com/office/officeart/2005/8/layout/hProcess4"/>
    <dgm:cxn modelId="{26F78FDC-7297-4372-A725-2F25E8C7B4E4}" type="presOf" srcId="{C0E1380C-5CB5-4F75-8BBB-2926C46894EC}" destId="{CA948EFF-4CCF-42A2-85DF-91128467882E}" srcOrd="0" destOrd="0" presId="urn:microsoft.com/office/officeart/2005/8/layout/hProcess4"/>
    <dgm:cxn modelId="{2FD1111A-2C95-4F54-BB4D-ACC6B55C619B}" type="presOf" srcId="{B62DF92D-B974-41B6-B665-9B3CC015F290}" destId="{ABB28714-2B9C-4235-BB61-09891702DE3A}" srcOrd="0" destOrd="0" presId="urn:microsoft.com/office/officeart/2005/8/layout/hProcess4"/>
    <dgm:cxn modelId="{01AD8C5C-62E6-4B2D-8AAE-FF0DF2F170A8}" type="presOf" srcId="{EA15F958-EC32-4AF6-B841-D73E35568073}" destId="{68B0FDC8-20CF-457F-831D-874282E84ADB}" srcOrd="0" destOrd="0" presId="urn:microsoft.com/office/officeart/2005/8/layout/hProcess4"/>
    <dgm:cxn modelId="{E480F8F5-476C-4CC4-86C1-CED628E62F94}" type="presOf" srcId="{B7D9E464-DADF-4F17-8EAA-44DDF723A4C9}" destId="{F5948309-D29A-4927-B331-94EAC5A0A0E4}" srcOrd="0" destOrd="0" presId="urn:microsoft.com/office/officeart/2005/8/layout/hProcess4"/>
    <dgm:cxn modelId="{83EC8B8F-95BD-49ED-916E-31E5113459E3}" type="presOf" srcId="{9CD15ACA-34E7-4C0E-9EC8-FAE2E98D6E2E}" destId="{37CF6871-9706-4243-946D-7F08FBC02EA5}" srcOrd="0" destOrd="0" presId="urn:microsoft.com/office/officeart/2005/8/layout/hProcess4"/>
    <dgm:cxn modelId="{416527AC-3EE2-4A7F-8AA3-3755EB4E01EA}" srcId="{EB156F6C-CE43-49E7-87F4-E30047077236}" destId="{B7D9E464-DADF-4F17-8EAA-44DDF723A4C9}" srcOrd="0" destOrd="0" parTransId="{13227F31-95FD-4919-AB0F-3EA45395CEA1}" sibTransId="{0A91147B-AB9F-42B0-94E4-04869667ECE9}"/>
    <dgm:cxn modelId="{BEEB3624-042C-4647-9170-22CD903391B3}" type="presOf" srcId="{9CD15ACA-34E7-4C0E-9EC8-FAE2E98D6E2E}" destId="{F4F5BA9D-6B1E-4A12-A36A-22640CD87818}" srcOrd="1" destOrd="0" presId="urn:microsoft.com/office/officeart/2005/8/layout/hProcess4"/>
    <dgm:cxn modelId="{16FCBDCB-256E-41C1-A620-C7F319021872}" type="presOf" srcId="{EB156F6C-CE43-49E7-87F4-E30047077236}" destId="{E7EE3286-AE82-4A89-9C29-883EB7A145C4}" srcOrd="0" destOrd="0" presId="urn:microsoft.com/office/officeart/2005/8/layout/hProcess4"/>
    <dgm:cxn modelId="{5625D849-03FA-4BA4-B51B-16C1D6EECC50}" srcId="{C0E1380C-5CB5-4F75-8BBB-2926C46894EC}" destId="{EA15F958-EC32-4AF6-B841-D73E35568073}" srcOrd="0" destOrd="0" parTransId="{CD7DB862-4C07-4A2E-832C-DEA33578667B}" sibTransId="{A21863CF-0148-49FD-99D9-282859A4B325}"/>
    <dgm:cxn modelId="{F589671A-8553-4181-A749-543ADF23C00E}" type="presOf" srcId="{B7D9E464-DADF-4F17-8EAA-44DDF723A4C9}" destId="{906F87D0-1615-401E-A5DA-782214B57662}" srcOrd="1" destOrd="0" presId="urn:microsoft.com/office/officeart/2005/8/layout/hProcess4"/>
    <dgm:cxn modelId="{60FDE3F3-66F4-465A-9ACB-7D2B65F449A9}" srcId="{C0E1380C-5CB5-4F75-8BBB-2926C46894EC}" destId="{EB156F6C-CE43-49E7-87F4-E30047077236}" srcOrd="2" destOrd="0" parTransId="{2F003242-8DB3-43AF-86AA-205C13591ADE}" sibTransId="{CA02EF9B-9948-4F18-86A1-8E2A3F528D21}"/>
    <dgm:cxn modelId="{B2201732-A299-4462-BBF8-570206B3A487}" type="presOf" srcId="{28B67A2A-212B-4D86-A34D-65025EBCB8BF}" destId="{AAD34F48-5D8E-4303-B326-07E067FDDB62}" srcOrd="0" destOrd="0" presId="urn:microsoft.com/office/officeart/2005/8/layout/hProcess4"/>
    <dgm:cxn modelId="{E1349A06-D10B-4445-92CB-CAABBD7F708C}" srcId="{C0E1380C-5CB5-4F75-8BBB-2926C46894EC}" destId="{0B9476CA-D582-486B-AE7F-A4366C6FEE48}" srcOrd="1" destOrd="0" parTransId="{99F4FC5E-1463-43D1-B7EF-BACE56C77142}" sibTransId="{28B67A2A-212B-4D86-A34D-65025EBCB8BF}"/>
    <dgm:cxn modelId="{28158ADE-B8E2-4E24-A5D2-20FE10E69F96}" type="presOf" srcId="{B62DF92D-B974-41B6-B665-9B3CC015F290}" destId="{CE8B0EDB-CE99-48FE-A596-C8FF2747A085}" srcOrd="1" destOrd="0" presId="urn:microsoft.com/office/officeart/2005/8/layout/hProcess4"/>
    <dgm:cxn modelId="{2F6453BC-26A1-4F71-A299-2EBD8139CB05}" srcId="{0B9476CA-D582-486B-AE7F-A4366C6FEE48}" destId="{9CD15ACA-34E7-4C0E-9EC8-FAE2E98D6E2E}" srcOrd="0" destOrd="0" parTransId="{7B17CD10-BA03-4395-85A7-D87472E96B81}" sibTransId="{B1D5EF63-5FF7-430A-8473-7E73FDA1932A}"/>
    <dgm:cxn modelId="{2B65E2D9-F1FF-4C78-96A1-D9CD6FFCF06C}" type="presParOf" srcId="{CA948EFF-4CCF-42A2-85DF-91128467882E}" destId="{3DD10CF1-109D-4CD8-A6F5-972A96F7E502}" srcOrd="0" destOrd="0" presId="urn:microsoft.com/office/officeart/2005/8/layout/hProcess4"/>
    <dgm:cxn modelId="{50DB7695-0ED9-41EF-A5BB-845F92EA02AD}" type="presParOf" srcId="{CA948EFF-4CCF-42A2-85DF-91128467882E}" destId="{602A819D-90A7-49C2-B8D5-D788C05FA817}" srcOrd="1" destOrd="0" presId="urn:microsoft.com/office/officeart/2005/8/layout/hProcess4"/>
    <dgm:cxn modelId="{3E01FC1E-61ED-4A7B-97C2-767FB87BB9D1}" type="presParOf" srcId="{CA948EFF-4CCF-42A2-85DF-91128467882E}" destId="{F1F5B852-34BE-4110-B669-B96F46AA0750}" srcOrd="2" destOrd="0" presId="urn:microsoft.com/office/officeart/2005/8/layout/hProcess4"/>
    <dgm:cxn modelId="{505A70B6-9AC7-4154-907F-3F3566448C4E}" type="presParOf" srcId="{F1F5B852-34BE-4110-B669-B96F46AA0750}" destId="{74304539-6469-498D-AE00-302F1FC1F23B}" srcOrd="0" destOrd="0" presId="urn:microsoft.com/office/officeart/2005/8/layout/hProcess4"/>
    <dgm:cxn modelId="{E0605D31-E127-4076-BF08-D0999CA293FB}" type="presParOf" srcId="{74304539-6469-498D-AE00-302F1FC1F23B}" destId="{7AF865B9-7A83-44F3-9EAB-F68307D9BFD6}" srcOrd="0" destOrd="0" presId="urn:microsoft.com/office/officeart/2005/8/layout/hProcess4"/>
    <dgm:cxn modelId="{364B2D55-BC05-4527-8B2B-4C6B5772501A}" type="presParOf" srcId="{74304539-6469-498D-AE00-302F1FC1F23B}" destId="{ABB28714-2B9C-4235-BB61-09891702DE3A}" srcOrd="1" destOrd="0" presId="urn:microsoft.com/office/officeart/2005/8/layout/hProcess4"/>
    <dgm:cxn modelId="{18ED4E79-1A07-416D-B662-20EE147F4EBB}" type="presParOf" srcId="{74304539-6469-498D-AE00-302F1FC1F23B}" destId="{CE8B0EDB-CE99-48FE-A596-C8FF2747A085}" srcOrd="2" destOrd="0" presId="urn:microsoft.com/office/officeart/2005/8/layout/hProcess4"/>
    <dgm:cxn modelId="{37ED457D-825D-475A-8AF1-7CAE0B9CD837}" type="presParOf" srcId="{74304539-6469-498D-AE00-302F1FC1F23B}" destId="{68B0FDC8-20CF-457F-831D-874282E84ADB}" srcOrd="3" destOrd="0" presId="urn:microsoft.com/office/officeart/2005/8/layout/hProcess4"/>
    <dgm:cxn modelId="{2F4ED77C-0173-4F26-986D-4F5B8FFEAA43}" type="presParOf" srcId="{74304539-6469-498D-AE00-302F1FC1F23B}" destId="{8C64835E-9998-4FBF-92F0-B7EDB3A9CF3F}" srcOrd="4" destOrd="0" presId="urn:microsoft.com/office/officeart/2005/8/layout/hProcess4"/>
    <dgm:cxn modelId="{7C80A2B3-DD35-4D2D-A1C5-2B31C04F78D0}" type="presParOf" srcId="{F1F5B852-34BE-4110-B669-B96F46AA0750}" destId="{9DF53AE6-BD14-4CE9-9BF4-5E013395F260}" srcOrd="1" destOrd="0" presId="urn:microsoft.com/office/officeart/2005/8/layout/hProcess4"/>
    <dgm:cxn modelId="{9099576A-800B-484E-8F3F-F8AC6C7FFC87}" type="presParOf" srcId="{F1F5B852-34BE-4110-B669-B96F46AA0750}" destId="{C3DB48E1-9B8D-45C9-B6BE-77B4238F363A}" srcOrd="2" destOrd="0" presId="urn:microsoft.com/office/officeart/2005/8/layout/hProcess4"/>
    <dgm:cxn modelId="{B5A59D34-2192-41A7-8380-4882A8AD9090}" type="presParOf" srcId="{C3DB48E1-9B8D-45C9-B6BE-77B4238F363A}" destId="{6BFFF57D-B459-460B-BD90-9674215374C0}" srcOrd="0" destOrd="0" presId="urn:microsoft.com/office/officeart/2005/8/layout/hProcess4"/>
    <dgm:cxn modelId="{85924F96-CA13-479A-A344-9DF699FCC1EB}" type="presParOf" srcId="{C3DB48E1-9B8D-45C9-B6BE-77B4238F363A}" destId="{37CF6871-9706-4243-946D-7F08FBC02EA5}" srcOrd="1" destOrd="0" presId="urn:microsoft.com/office/officeart/2005/8/layout/hProcess4"/>
    <dgm:cxn modelId="{F6C1E965-7653-4F25-B47C-58324997255D}" type="presParOf" srcId="{C3DB48E1-9B8D-45C9-B6BE-77B4238F363A}" destId="{F4F5BA9D-6B1E-4A12-A36A-22640CD87818}" srcOrd="2" destOrd="0" presId="urn:microsoft.com/office/officeart/2005/8/layout/hProcess4"/>
    <dgm:cxn modelId="{BEE7878B-6176-406B-95B5-EF123FE774C5}" type="presParOf" srcId="{C3DB48E1-9B8D-45C9-B6BE-77B4238F363A}" destId="{52BFD230-EB48-4F55-A7F4-364145CE4632}" srcOrd="3" destOrd="0" presId="urn:microsoft.com/office/officeart/2005/8/layout/hProcess4"/>
    <dgm:cxn modelId="{CB7F17CD-98A1-41AD-9B72-821734036189}" type="presParOf" srcId="{C3DB48E1-9B8D-45C9-B6BE-77B4238F363A}" destId="{E335D070-D46E-422C-9FB5-76522E05B1AD}" srcOrd="4" destOrd="0" presId="urn:microsoft.com/office/officeart/2005/8/layout/hProcess4"/>
    <dgm:cxn modelId="{9127FE7E-5F33-4E9E-A9EF-CC0B1EE3127D}" type="presParOf" srcId="{F1F5B852-34BE-4110-B669-B96F46AA0750}" destId="{AAD34F48-5D8E-4303-B326-07E067FDDB62}" srcOrd="3" destOrd="0" presId="urn:microsoft.com/office/officeart/2005/8/layout/hProcess4"/>
    <dgm:cxn modelId="{278ED82C-09AD-4A98-96B7-A9EACF778535}" type="presParOf" srcId="{F1F5B852-34BE-4110-B669-B96F46AA0750}" destId="{40446BAF-916B-4B1D-BD0A-117DF0360EEA}" srcOrd="4" destOrd="0" presId="urn:microsoft.com/office/officeart/2005/8/layout/hProcess4"/>
    <dgm:cxn modelId="{50069767-9854-4852-8C8D-935AF66C07D1}" type="presParOf" srcId="{40446BAF-916B-4B1D-BD0A-117DF0360EEA}" destId="{5EA543C2-07A1-4B13-AD1D-15F7833779E6}" srcOrd="0" destOrd="0" presId="urn:microsoft.com/office/officeart/2005/8/layout/hProcess4"/>
    <dgm:cxn modelId="{226CBF97-D8ED-448B-BAA2-23406098AECF}" type="presParOf" srcId="{40446BAF-916B-4B1D-BD0A-117DF0360EEA}" destId="{F5948309-D29A-4927-B331-94EAC5A0A0E4}" srcOrd="1" destOrd="0" presId="urn:microsoft.com/office/officeart/2005/8/layout/hProcess4"/>
    <dgm:cxn modelId="{030B8CD7-CA6B-4350-96A5-CB23B6D28AC6}" type="presParOf" srcId="{40446BAF-916B-4B1D-BD0A-117DF0360EEA}" destId="{906F87D0-1615-401E-A5DA-782214B57662}" srcOrd="2" destOrd="0" presId="urn:microsoft.com/office/officeart/2005/8/layout/hProcess4"/>
    <dgm:cxn modelId="{B7E3E69F-7A53-4A02-9183-B8DD0822BAA4}" type="presParOf" srcId="{40446BAF-916B-4B1D-BD0A-117DF0360EEA}" destId="{E7EE3286-AE82-4A89-9C29-883EB7A145C4}" srcOrd="3" destOrd="0" presId="urn:microsoft.com/office/officeart/2005/8/layout/hProcess4"/>
    <dgm:cxn modelId="{DD7EB6EB-F6D6-4AEB-9B97-ED3972CFFFE2}" type="presParOf" srcId="{40446BAF-916B-4B1D-BD0A-117DF0360EEA}" destId="{6AE9E826-D860-4A1D-AB42-F3ECDD28488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B28714-2B9C-4235-BB61-09891702DE3A}">
      <dsp:nvSpPr>
        <dsp:cNvPr id="0" name=""/>
        <dsp:cNvSpPr/>
      </dsp:nvSpPr>
      <dsp:spPr>
        <a:xfrm>
          <a:off x="43064" y="899620"/>
          <a:ext cx="1693351" cy="13966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ctr" anchorCtr="1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400" b="1" kern="1200" dirty="0">
              <a:latin typeface="微軟正黑體" pitchFamily="34" charset="-120"/>
              <a:ea typeface="微軟正黑體" pitchFamily="34" charset="-120"/>
            </a:rPr>
            <a:t>A</a:t>
          </a:r>
          <a:r>
            <a:rPr lang="zh-TW" altLang="en-US" sz="2400" b="1" kern="1200" dirty="0">
              <a:latin typeface="微軟正黑體" pitchFamily="34" charset="-120"/>
              <a:ea typeface="微軟正黑體" pitchFamily="34" charset="-120"/>
            </a:rPr>
            <a:t>組學校</a:t>
          </a:r>
        </a:p>
      </dsp:txBody>
      <dsp:txXfrm>
        <a:off x="75205" y="931761"/>
        <a:ext cx="1629069" cy="1033094"/>
      </dsp:txXfrm>
    </dsp:sp>
    <dsp:sp modelId="{9DF53AE6-BD14-4CE9-9BF4-5E013395F260}">
      <dsp:nvSpPr>
        <dsp:cNvPr id="0" name=""/>
        <dsp:cNvSpPr/>
      </dsp:nvSpPr>
      <dsp:spPr>
        <a:xfrm>
          <a:off x="953285" y="1207949"/>
          <a:ext cx="1868416" cy="1868416"/>
        </a:xfrm>
        <a:prstGeom prst="leftCircularArrow">
          <a:avLst>
            <a:gd name="adj1" fmla="val 3159"/>
            <a:gd name="adj2" fmla="val 388863"/>
            <a:gd name="adj3" fmla="val 2164374"/>
            <a:gd name="adj4" fmla="val 9024489"/>
            <a:gd name="adj5" fmla="val 3686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B0FDC8-20CF-457F-831D-874282E84ADB}">
      <dsp:nvSpPr>
        <dsp:cNvPr id="0" name=""/>
        <dsp:cNvSpPr/>
      </dsp:nvSpPr>
      <dsp:spPr>
        <a:xfrm>
          <a:off x="378148" y="1973337"/>
          <a:ext cx="1505201" cy="598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latin typeface="微軟正黑體" pitchFamily="34" charset="-120"/>
              <a:ea typeface="微軟正黑體" pitchFamily="34" charset="-120"/>
            </a:rPr>
            <a:t>甲廠商</a:t>
          </a:r>
        </a:p>
      </dsp:txBody>
      <dsp:txXfrm>
        <a:off x="395679" y="1990868"/>
        <a:ext cx="1470139" cy="563506"/>
      </dsp:txXfrm>
    </dsp:sp>
    <dsp:sp modelId="{37CF6871-9706-4243-946D-7F08FBC02EA5}">
      <dsp:nvSpPr>
        <dsp:cNvPr id="0" name=""/>
        <dsp:cNvSpPr/>
      </dsp:nvSpPr>
      <dsp:spPr>
        <a:xfrm>
          <a:off x="2164456" y="875961"/>
          <a:ext cx="1693351" cy="13966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400" b="1" kern="1200" dirty="0">
              <a:latin typeface="微軟正黑體" pitchFamily="34" charset="-120"/>
              <a:ea typeface="微軟正黑體" pitchFamily="34" charset="-120"/>
            </a:rPr>
            <a:t>B</a:t>
          </a:r>
          <a:r>
            <a:rPr lang="zh-TW" altLang="en-US" sz="2400" b="1" kern="1200" dirty="0">
              <a:latin typeface="微軟正黑體" pitchFamily="34" charset="-120"/>
              <a:ea typeface="微軟正黑體" pitchFamily="34" charset="-120"/>
            </a:rPr>
            <a:t>組學校</a:t>
          </a:r>
        </a:p>
      </dsp:txBody>
      <dsp:txXfrm>
        <a:off x="2196597" y="1207386"/>
        <a:ext cx="1629069" cy="1033094"/>
      </dsp:txXfrm>
    </dsp:sp>
    <dsp:sp modelId="{AAD34F48-5D8E-4303-B326-07E067FDDB62}">
      <dsp:nvSpPr>
        <dsp:cNvPr id="0" name=""/>
        <dsp:cNvSpPr/>
      </dsp:nvSpPr>
      <dsp:spPr>
        <a:xfrm>
          <a:off x="3040114" y="15995"/>
          <a:ext cx="2084789" cy="2084789"/>
        </a:xfrm>
        <a:prstGeom prst="circularArrow">
          <a:avLst>
            <a:gd name="adj1" fmla="val 2832"/>
            <a:gd name="adj2" fmla="val 345828"/>
            <a:gd name="adj3" fmla="val 19478661"/>
            <a:gd name="adj4" fmla="val 12575511"/>
            <a:gd name="adj5" fmla="val 3303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BFD230-EB48-4F55-A7F4-364145CE4632}">
      <dsp:nvSpPr>
        <dsp:cNvPr id="0" name=""/>
        <dsp:cNvSpPr/>
      </dsp:nvSpPr>
      <dsp:spPr>
        <a:xfrm>
          <a:off x="2540756" y="576676"/>
          <a:ext cx="1505201" cy="598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latin typeface="微軟正黑體" pitchFamily="34" charset="-120"/>
              <a:ea typeface="微軟正黑體" pitchFamily="34" charset="-120"/>
            </a:rPr>
            <a:t>乙廠商</a:t>
          </a:r>
        </a:p>
      </dsp:txBody>
      <dsp:txXfrm>
        <a:off x="2558287" y="594207"/>
        <a:ext cx="1470139" cy="563506"/>
      </dsp:txXfrm>
    </dsp:sp>
    <dsp:sp modelId="{F5948309-D29A-4927-B331-94EAC5A0A0E4}">
      <dsp:nvSpPr>
        <dsp:cNvPr id="0" name=""/>
        <dsp:cNvSpPr/>
      </dsp:nvSpPr>
      <dsp:spPr>
        <a:xfrm>
          <a:off x="4327064" y="875961"/>
          <a:ext cx="1693351" cy="13966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2400" b="1" kern="1200" dirty="0">
              <a:latin typeface="微軟正黑體" pitchFamily="34" charset="-120"/>
              <a:ea typeface="微軟正黑體" pitchFamily="34" charset="-120"/>
            </a:rPr>
            <a:t>C</a:t>
          </a:r>
          <a:r>
            <a:rPr lang="zh-TW" altLang="en-US" sz="2400" b="1" kern="1200" dirty="0">
              <a:latin typeface="微軟正黑體" pitchFamily="34" charset="-120"/>
              <a:ea typeface="微軟正黑體" pitchFamily="34" charset="-120"/>
            </a:rPr>
            <a:t>組學校</a:t>
          </a:r>
        </a:p>
      </dsp:txBody>
      <dsp:txXfrm>
        <a:off x="4359205" y="908102"/>
        <a:ext cx="1629069" cy="1033094"/>
      </dsp:txXfrm>
    </dsp:sp>
    <dsp:sp modelId="{E7EE3286-AE82-4A89-9C29-883EB7A145C4}">
      <dsp:nvSpPr>
        <dsp:cNvPr id="0" name=""/>
        <dsp:cNvSpPr/>
      </dsp:nvSpPr>
      <dsp:spPr>
        <a:xfrm>
          <a:off x="4703364" y="1973337"/>
          <a:ext cx="1505201" cy="598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latin typeface="微軟正黑體" pitchFamily="34" charset="-120"/>
              <a:ea typeface="微軟正黑體" pitchFamily="34" charset="-120"/>
            </a:rPr>
            <a:t>丙廠商</a:t>
          </a:r>
        </a:p>
      </dsp:txBody>
      <dsp:txXfrm>
        <a:off x="4720895" y="1990868"/>
        <a:ext cx="1470139" cy="5635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0.70227</cdr:x>
      <cdr:y>0</cdr:y>
    </cdr:from>
    <cdr:to>
      <cdr:x>0.85914</cdr:x>
      <cdr:y>0.13514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4416152" y="0"/>
          <a:ext cx="986408" cy="6638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0.81678</cdr:x>
      <cdr:y>0.31104</cdr:y>
    </cdr:from>
    <cdr:to>
      <cdr:x>0.83969</cdr:x>
      <cdr:y>0.3257</cdr:y>
    </cdr:to>
    <cdr:sp macro="" textlink="">
      <cdr:nvSpPr>
        <cdr:cNvPr id="4" name="直線接點 3"/>
        <cdr:cNvSpPr/>
      </cdr:nvSpPr>
      <cdr:spPr>
        <a:xfrm xmlns:a="http://schemas.openxmlformats.org/drawingml/2006/main" flipV="1">
          <a:off x="5136232" y="1527944"/>
          <a:ext cx="144016" cy="7200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zh-TW"/>
        </a:p>
      </cdr:txBody>
    </cdr:sp>
  </cdr:relSizeAnchor>
  <cdr:relSizeAnchor xmlns:cdr="http://schemas.openxmlformats.org/drawingml/2006/chartDrawing">
    <cdr:from>
      <cdr:x>0.73395</cdr:x>
      <cdr:y>0.15687</cdr:y>
    </cdr:from>
    <cdr:to>
      <cdr:x>0.97365</cdr:x>
      <cdr:y>0.35502</cdr:y>
    </cdr:to>
    <cdr:sp macro="" textlink="">
      <cdr:nvSpPr>
        <cdr:cNvPr id="5" name="文字方塊 4"/>
        <cdr:cNvSpPr txBox="1"/>
      </cdr:nvSpPr>
      <cdr:spPr>
        <a:xfrm xmlns:a="http://schemas.openxmlformats.org/drawingml/2006/main">
          <a:off x="4615339" y="770603"/>
          <a:ext cx="1507323" cy="9733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zh-TW" altLang="en-US" sz="1600" kern="120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7" name="直線接點 6"/>
        <cdr:cNvSpPr/>
      </cdr:nvSpPr>
      <cdr:spPr>
        <a:xfrm xmlns:a="http://schemas.openxmlformats.org/drawingml/2006/main">
          <a:off x="-1524000" y="-1397000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zh-TW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9" name="直線接點 8"/>
        <cdr:cNvSpPr/>
      </cdr:nvSpPr>
      <cdr:spPr>
        <a:xfrm xmlns:a="http://schemas.openxmlformats.org/drawingml/2006/main">
          <a:off x="-1524000" y="-1397000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zh-TW"/>
        </a:p>
      </cdr:txBody>
    </cdr:sp>
  </cdr:relSizeAnchor>
  <cdr:relSizeAnchor xmlns:cdr="http://schemas.openxmlformats.org/drawingml/2006/chartDrawing">
    <cdr:from>
      <cdr:x>0.85114</cdr:x>
      <cdr:y>0.54558</cdr:y>
    </cdr:from>
    <cdr:to>
      <cdr:x>0.88549</cdr:x>
      <cdr:y>0.54558</cdr:y>
    </cdr:to>
    <cdr:sp macro="" textlink="">
      <cdr:nvSpPr>
        <cdr:cNvPr id="13" name="直線接點 12"/>
        <cdr:cNvSpPr/>
      </cdr:nvSpPr>
      <cdr:spPr>
        <a:xfrm xmlns:a="http://schemas.openxmlformats.org/drawingml/2006/main">
          <a:off x="5352256" y="2680072"/>
          <a:ext cx="216024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zh-TW"/>
        </a:p>
      </cdr:txBody>
    </cdr:sp>
  </cdr:relSizeAnchor>
  <cdr:relSizeAnchor xmlns:cdr="http://schemas.openxmlformats.org/drawingml/2006/chartDrawing">
    <cdr:from>
      <cdr:x>0.85459</cdr:x>
      <cdr:y>0.45763</cdr:y>
    </cdr:from>
    <cdr:to>
      <cdr:x>1</cdr:x>
      <cdr:y>0.64377</cdr:y>
    </cdr:to>
    <cdr:sp macro="" textlink="">
      <cdr:nvSpPr>
        <cdr:cNvPr id="14" name="文字方塊 13"/>
        <cdr:cNvSpPr txBox="1"/>
      </cdr:nvSpPr>
      <cdr:spPr>
        <a:xfrm xmlns:a="http://schemas.openxmlformats.org/drawingml/2006/main">
          <a:off x="5640288" y="22480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0.78243</cdr:x>
      <cdr:y>0.78012</cdr:y>
    </cdr:from>
    <cdr:to>
      <cdr:x>0.80533</cdr:x>
      <cdr:y>0.79478</cdr:y>
    </cdr:to>
    <cdr:sp macro="" textlink="">
      <cdr:nvSpPr>
        <cdr:cNvPr id="19" name="直線接點 18"/>
        <cdr:cNvSpPr/>
      </cdr:nvSpPr>
      <cdr:spPr>
        <a:xfrm xmlns:a="http://schemas.openxmlformats.org/drawingml/2006/main">
          <a:off x="4920208" y="3832200"/>
          <a:ext cx="144016" cy="7200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zh-TW"/>
        </a:p>
      </cdr:txBody>
    </cdr:sp>
  </cdr:relSizeAnchor>
  <cdr:relSizeAnchor xmlns:cdr="http://schemas.openxmlformats.org/drawingml/2006/chartDrawing">
    <cdr:from>
      <cdr:x>0.79388</cdr:x>
      <cdr:y>0.76546</cdr:y>
    </cdr:from>
    <cdr:to>
      <cdr:x>0.93929</cdr:x>
      <cdr:y>0.95161</cdr:y>
    </cdr:to>
    <cdr:sp macro="" textlink="">
      <cdr:nvSpPr>
        <cdr:cNvPr id="20" name="文字方塊 19"/>
        <cdr:cNvSpPr txBox="1"/>
      </cdr:nvSpPr>
      <cdr:spPr>
        <a:xfrm xmlns:a="http://schemas.openxmlformats.org/drawingml/2006/main">
          <a:off x="4992216" y="37601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zh-TW" altLang="en-US" sz="16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建德</a:t>
          </a:r>
          <a:r>
            <a:rPr lang="en-US" altLang="zh-TW" sz="16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1527</a:t>
          </a:r>
          <a:r>
            <a:rPr lang="zh-TW" altLang="en-US" sz="16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人</a:t>
          </a:r>
        </a:p>
      </cdr:txBody>
    </cdr:sp>
  </cdr:relSizeAnchor>
  <cdr:relSizeAnchor xmlns:cdr="http://schemas.openxmlformats.org/drawingml/2006/chartDrawing">
    <cdr:from>
      <cdr:x>0.63515</cdr:x>
      <cdr:y>0.36236</cdr:y>
    </cdr:from>
    <cdr:to>
      <cdr:x>0.78056</cdr:x>
      <cdr:y>0.55845</cdr:y>
    </cdr:to>
    <cdr:sp macro="" textlink="">
      <cdr:nvSpPr>
        <cdr:cNvPr id="15" name="文字方塊 14"/>
        <cdr:cNvSpPr txBox="1"/>
      </cdr:nvSpPr>
      <cdr:spPr>
        <a:xfrm xmlns:a="http://schemas.openxmlformats.org/drawingml/2006/main">
          <a:off x="3994038" y="1780009"/>
          <a:ext cx="914390" cy="963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zh-TW" altLang="en-US" sz="1600" kern="120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0.22902</cdr:x>
      <cdr:y>0.16125</cdr:y>
    </cdr:from>
    <cdr:to>
      <cdr:x>0.25569</cdr:x>
      <cdr:y>0.17912</cdr:y>
    </cdr:to>
    <cdr:sp macro="" textlink="">
      <cdr:nvSpPr>
        <cdr:cNvPr id="22" name="直線接點 21"/>
        <cdr:cNvSpPr/>
      </cdr:nvSpPr>
      <cdr:spPr>
        <a:xfrm xmlns:a="http://schemas.openxmlformats.org/drawingml/2006/main" flipH="1" flipV="1">
          <a:off x="1440160" y="792088"/>
          <a:ext cx="167680" cy="8778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zh-TW"/>
        </a:p>
      </cdr:txBody>
    </cdr:sp>
  </cdr:relSizeAnchor>
  <cdr:relSizeAnchor xmlns:cdr="http://schemas.openxmlformats.org/drawingml/2006/chartDrawing">
    <cdr:from>
      <cdr:x>0</cdr:x>
      <cdr:y>0.09116</cdr:y>
    </cdr:from>
    <cdr:to>
      <cdr:x>0.35874</cdr:x>
      <cdr:y>0.16446</cdr:y>
    </cdr:to>
    <cdr:sp macro="" textlink="">
      <cdr:nvSpPr>
        <cdr:cNvPr id="23" name="文字方塊 22"/>
        <cdr:cNvSpPr txBox="1"/>
      </cdr:nvSpPr>
      <cdr:spPr>
        <a:xfrm xmlns:a="http://schemas.openxmlformats.org/drawingml/2006/main">
          <a:off x="-1524000" y="447824"/>
          <a:ext cx="22559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zh-TW" altLang="en-US" sz="1600" kern="120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0.38933</cdr:x>
      <cdr:y>0.04398</cdr:y>
    </cdr:from>
    <cdr:to>
      <cdr:x>0.40078</cdr:x>
      <cdr:y>0.07329</cdr:y>
    </cdr:to>
    <cdr:sp macro="" textlink="">
      <cdr:nvSpPr>
        <cdr:cNvPr id="25" name="直線接點 24"/>
        <cdr:cNvSpPr/>
      </cdr:nvSpPr>
      <cdr:spPr>
        <a:xfrm xmlns:a="http://schemas.openxmlformats.org/drawingml/2006/main" flipH="1" flipV="1">
          <a:off x="2448272" y="216024"/>
          <a:ext cx="72008" cy="14401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zh-TW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448" cy="496253"/>
          </a:xfrm>
          <a:prstGeom prst="rect">
            <a:avLst/>
          </a:prstGeom>
        </p:spPr>
        <p:txBody>
          <a:bodyPr vert="horz" lIns="91017" tIns="45509" rIns="91017" bIns="4550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645" y="0"/>
            <a:ext cx="2945448" cy="496253"/>
          </a:xfrm>
          <a:prstGeom prst="rect">
            <a:avLst/>
          </a:prstGeom>
        </p:spPr>
        <p:txBody>
          <a:bodyPr vert="horz" lIns="91017" tIns="45509" rIns="91017" bIns="45509" rtlCol="0"/>
          <a:lstStyle>
            <a:lvl1pPr algn="r">
              <a:defRPr sz="1200"/>
            </a:lvl1pPr>
          </a:lstStyle>
          <a:p>
            <a:fld id="{BD8BAEFE-4631-4624-B3E2-547886D97D2D}" type="datetimeFigureOut">
              <a:rPr lang="zh-TW" altLang="en-US" smtClean="0"/>
              <a:pPr/>
              <a:t>2016/3/11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2" y="9428801"/>
            <a:ext cx="2945448" cy="496252"/>
          </a:xfrm>
          <a:prstGeom prst="rect">
            <a:avLst/>
          </a:prstGeom>
        </p:spPr>
        <p:txBody>
          <a:bodyPr vert="horz" lIns="91017" tIns="45509" rIns="91017" bIns="4550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645" y="9428801"/>
            <a:ext cx="2945448" cy="496252"/>
          </a:xfrm>
          <a:prstGeom prst="rect">
            <a:avLst/>
          </a:prstGeom>
        </p:spPr>
        <p:txBody>
          <a:bodyPr vert="horz" lIns="91017" tIns="45509" rIns="91017" bIns="45509" rtlCol="0" anchor="b"/>
          <a:lstStyle>
            <a:lvl1pPr algn="r">
              <a:defRPr sz="1200"/>
            </a:lvl1pPr>
          </a:lstStyle>
          <a:p>
            <a:fld id="{0A9CF731-6B34-4DA0-9CA3-6CF6900D8A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1571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60" cy="496332"/>
          </a:xfrm>
          <a:prstGeom prst="rect">
            <a:avLst/>
          </a:prstGeom>
        </p:spPr>
        <p:txBody>
          <a:bodyPr vert="horz" lIns="91017" tIns="45509" rIns="91017" bIns="4550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60" cy="496332"/>
          </a:xfrm>
          <a:prstGeom prst="rect">
            <a:avLst/>
          </a:prstGeom>
        </p:spPr>
        <p:txBody>
          <a:bodyPr vert="horz" lIns="91017" tIns="45509" rIns="91017" bIns="45509" rtlCol="0"/>
          <a:lstStyle>
            <a:lvl1pPr algn="r">
              <a:defRPr sz="1200"/>
            </a:lvl1pPr>
          </a:lstStyle>
          <a:p>
            <a:fld id="{9DE866CB-4690-4721-B4DA-077180A15CB2}" type="datetimeFigureOut">
              <a:rPr lang="zh-TW" altLang="en-US" smtClean="0"/>
              <a:pPr/>
              <a:t>2016/3/11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17" tIns="45509" rIns="91017" bIns="45509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017" tIns="45509" rIns="91017" bIns="45509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60" cy="496332"/>
          </a:xfrm>
          <a:prstGeom prst="rect">
            <a:avLst/>
          </a:prstGeom>
        </p:spPr>
        <p:txBody>
          <a:bodyPr vert="horz" lIns="91017" tIns="45509" rIns="91017" bIns="4550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60" cy="496332"/>
          </a:xfrm>
          <a:prstGeom prst="rect">
            <a:avLst/>
          </a:prstGeom>
        </p:spPr>
        <p:txBody>
          <a:bodyPr vert="horz" lIns="91017" tIns="45509" rIns="91017" bIns="45509" rtlCol="0" anchor="b"/>
          <a:lstStyle>
            <a:lvl1pPr algn="r">
              <a:defRPr sz="1200"/>
            </a:lvl1pPr>
          </a:lstStyle>
          <a:p>
            <a:fld id="{61771578-A182-4F26-8A70-3C97530CEA6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1750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71578-A182-4F26-8A70-3C97530CEA6E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5171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71578-A182-4F26-8A70-3C97530CEA6E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3101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71578-A182-4F26-8A70-3C97530CEA6E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7161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71578-A182-4F26-8A70-3C97530CEA6E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7161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71578-A182-4F26-8A70-3C97530CEA6E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026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4414-6138-41AA-9F1D-76E9BFC7FFFE}" type="datetime1">
              <a:rPr lang="zh-TW" altLang="en-US" smtClean="0"/>
              <a:pPr/>
              <a:t>2016/3/11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386F-638B-4480-9A19-24D8F53DAB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4726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B5CE-1D82-47AD-8048-6BD0019C1089}" type="datetime1">
              <a:rPr lang="zh-TW" altLang="en-US" smtClean="0"/>
              <a:pPr/>
              <a:t>2016/3/11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386F-638B-4480-9A19-24D8F53DAB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9483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50AA-E0C2-4776-A9F1-F93337BB7639}" type="datetime1">
              <a:rPr lang="zh-TW" altLang="en-US" smtClean="0"/>
              <a:pPr/>
              <a:t>2016/3/11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386F-638B-4480-9A19-24D8F53DAB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023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0313-C74C-4118-8903-A0EE928E0A71}" type="datetime1">
              <a:rPr lang="zh-TW" altLang="en-US" smtClean="0"/>
              <a:pPr/>
              <a:t>2016/3/11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386F-638B-4480-9A19-24D8F53DAB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037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C75D-FD5C-458F-B127-D2062636BC92}" type="datetime1">
              <a:rPr lang="zh-TW" altLang="en-US" smtClean="0"/>
              <a:pPr/>
              <a:t>2016/3/11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386F-638B-4480-9A19-24D8F53DAB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5478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2EC5-B243-4AFD-B714-6E5550615BF9}" type="datetime1">
              <a:rPr lang="zh-TW" altLang="en-US" smtClean="0"/>
              <a:pPr/>
              <a:t>2016/3/11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386F-638B-4480-9A19-24D8F53DAB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996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1D4E-D9F1-4B10-BC7D-227F93E13852}" type="datetime1">
              <a:rPr lang="zh-TW" altLang="en-US" smtClean="0"/>
              <a:pPr/>
              <a:t>2016/3/11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386F-638B-4480-9A19-24D8F53DAB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6849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9BF4-4D4C-46B4-AB19-924761F513CF}" type="datetime1">
              <a:rPr lang="zh-TW" altLang="en-US" smtClean="0"/>
              <a:pPr/>
              <a:t>2016/3/11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386F-638B-4480-9A19-24D8F53DAB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3155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2ED29-96E6-4495-BD3E-8CBC284A336B}" type="datetime1">
              <a:rPr lang="zh-TW" altLang="en-US" smtClean="0"/>
              <a:pPr/>
              <a:t>2016/3/11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386F-638B-4480-9A19-24D8F53DAB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1259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42B7-92C0-4C67-804A-130D15D36176}" type="datetime1">
              <a:rPr lang="zh-TW" altLang="en-US" smtClean="0"/>
              <a:pPr/>
              <a:t>2016/3/11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386F-638B-4480-9A19-24D8F53DAB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103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A0FD-ECE0-48C8-B9D6-917C478D7C13}" type="datetime1">
              <a:rPr lang="zh-TW" altLang="en-US" smtClean="0"/>
              <a:pPr/>
              <a:t>2016/3/11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386F-638B-4480-9A19-24D8F53DAB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965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336B5-BDF2-4EE0-A821-29613B21F98E}" type="datetime1">
              <a:rPr lang="zh-TW" altLang="en-US" smtClean="0"/>
              <a:pPr/>
              <a:t>2016/3/11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E386F-638B-4480-9A19-24D8F53DABD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548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1"/>
          <p:cNvSpPr>
            <a:spLocks noGrp="1"/>
          </p:cNvSpPr>
          <p:nvPr>
            <p:ph type="ctrTitle"/>
          </p:nvPr>
        </p:nvSpPr>
        <p:spPr>
          <a:xfrm>
            <a:off x="539552" y="1980641"/>
            <a:ext cx="8134672" cy="1728192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基隆市學校</a:t>
            </a:r>
            <a:r>
              <a:rPr lang="zh-TW" altLang="en-US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午餐報告</a:t>
            </a:r>
            <a:r>
              <a:rPr lang="en-US" altLang="zh-TW" b="1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endParaRPr lang="zh-TW" altLang="en-US" sz="4800" b="1" dirty="0" smtClean="0">
              <a:solidFill>
                <a:srgbClr val="00206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3" name="副標題 2"/>
          <p:cNvSpPr>
            <a:spLocks noGrp="1"/>
          </p:cNvSpPr>
          <p:nvPr>
            <p:ph type="subTitle" idx="1"/>
          </p:nvPr>
        </p:nvSpPr>
        <p:spPr>
          <a:xfrm>
            <a:off x="1475656" y="4077072"/>
            <a:ext cx="6400800" cy="72008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zh-TW" altLang="en-US" sz="2800" b="1" dirty="0" smtClean="0">
                <a:solidFill>
                  <a:schemeClr val="accent5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報告人</a:t>
            </a:r>
            <a:r>
              <a:rPr lang="en-US" altLang="zh-TW" sz="2800" b="1" dirty="0" smtClean="0">
                <a:solidFill>
                  <a:schemeClr val="accent5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800" b="1" dirty="0" smtClean="0">
                <a:solidFill>
                  <a:schemeClr val="accent5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教育處</a:t>
            </a:r>
            <a:r>
              <a:rPr lang="zh-TW" altLang="en-US" sz="2800" b="1" dirty="0">
                <a:solidFill>
                  <a:schemeClr val="accent5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體健科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386F-638B-4480-9A19-24D8F53DABD7}" type="slidenum">
              <a:rPr lang="zh-TW" altLang="en-US" smtClean="0"/>
              <a:pPr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007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Arc 7"/>
          <p:cNvSpPr>
            <a:spLocks/>
          </p:cNvSpPr>
          <p:nvPr/>
        </p:nvSpPr>
        <p:spPr bwMode="auto">
          <a:xfrm flipH="1" flipV="1">
            <a:off x="2339752" y="5373216"/>
            <a:ext cx="4225925" cy="115212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663 w 43200"/>
              <a:gd name="T1" fmla="*/ 31990 h 31990"/>
              <a:gd name="T2" fmla="*/ 43115 w 43200"/>
              <a:gd name="T3" fmla="*/ 23518 h 31990"/>
              <a:gd name="T4" fmla="*/ 21600 w 43200"/>
              <a:gd name="T5" fmla="*/ 21600 h 319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31990" fill="none" extrusionOk="0">
                <a:moveTo>
                  <a:pt x="2663" y="31989"/>
                </a:moveTo>
                <a:cubicBezTo>
                  <a:pt x="915" y="28805"/>
                  <a:pt x="0" y="2523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40"/>
                  <a:pt x="43171" y="22880"/>
                  <a:pt x="43114" y="23517"/>
                </a:cubicBezTo>
              </a:path>
              <a:path w="43200" h="31990" stroke="0" extrusionOk="0">
                <a:moveTo>
                  <a:pt x="2663" y="31989"/>
                </a:moveTo>
                <a:cubicBezTo>
                  <a:pt x="915" y="28805"/>
                  <a:pt x="0" y="2523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40"/>
                  <a:pt x="43171" y="22880"/>
                  <a:pt x="43114" y="23517"/>
                </a:cubicBezTo>
                <a:lnTo>
                  <a:pt x="21600" y="21600"/>
                </a:lnTo>
                <a:close/>
              </a:path>
            </a:pathLst>
          </a:custGeom>
          <a:noFill/>
          <a:ln w="57150">
            <a:solidFill>
              <a:schemeClr val="bg2">
                <a:lumMod val="50000"/>
              </a:schemeClr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肆、午餐供應新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作為─國、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高中團膳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(6)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386F-638B-4480-9A19-24D8F53DABD7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57" name="Text Box 71"/>
          <p:cNvSpPr txBox="1">
            <a:spLocks noChangeArrowheads="1"/>
          </p:cNvSpPr>
          <p:nvPr/>
        </p:nvSpPr>
        <p:spPr bwMode="gray">
          <a:xfrm>
            <a:off x="755576" y="1052736"/>
            <a:ext cx="7920880" cy="1938992"/>
          </a:xfrm>
          <a:prstGeom prst="rect">
            <a:avLst/>
          </a:prstGeom>
          <a:solidFill>
            <a:srgbClr val="B0105C">
              <a:alpha val="50196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zh-TW" sz="24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供餐方式：</a:t>
            </a:r>
            <a:r>
              <a:rPr kumimoji="1" lang="zh-TW" altLang="en-US" sz="24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正取</a:t>
            </a:r>
            <a:r>
              <a:rPr kumimoji="1" lang="en-US" altLang="zh-TW" sz="24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3</a:t>
            </a:r>
            <a:r>
              <a:rPr kumimoji="1" lang="zh-TW" altLang="en-US" sz="24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家廠商，備取</a:t>
            </a:r>
            <a:r>
              <a:rPr kumimoji="1" lang="en-US" altLang="zh-TW" sz="24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</a:t>
            </a:r>
            <a:r>
              <a:rPr kumimoji="1" lang="zh-TW" altLang="en-US" sz="24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家，分組輪月供餐</a:t>
            </a:r>
            <a:endParaRPr kumimoji="1" lang="en-US" altLang="zh-TW" sz="2400" b="1" dirty="0" smtClean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altLang="zh-TW" sz="24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9</a:t>
            </a:r>
            <a:r>
              <a:rPr kumimoji="1" lang="zh-TW" altLang="en-US" sz="24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個月期間、</a:t>
            </a:r>
            <a:r>
              <a:rPr kumimoji="1" lang="en-US" altLang="zh-TW" sz="24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3</a:t>
            </a:r>
            <a:r>
              <a:rPr kumimoji="1" lang="zh-TW" altLang="en-US" sz="24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家廠商、</a:t>
            </a:r>
            <a:r>
              <a:rPr kumimoji="1" lang="en-US" altLang="zh-TW" sz="24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3</a:t>
            </a:r>
            <a:r>
              <a:rPr kumimoji="1" lang="zh-TW" altLang="en-US" sz="24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組學校（每組約</a:t>
            </a:r>
            <a:r>
              <a:rPr kumimoji="1" lang="en-US" altLang="zh-TW" sz="24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2700</a:t>
            </a:r>
            <a:r>
              <a:rPr kumimoji="1" lang="zh-TW" altLang="en-US" sz="24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人）。</a:t>
            </a:r>
            <a:endParaRPr kumimoji="1" lang="en-US" altLang="zh-TW" sz="2400" b="1" dirty="0" smtClean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zh-TW" altLang="en-US" sz="24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藉滿意度提升廠商競爭力，提供優質品質。</a:t>
            </a:r>
            <a:endParaRPr kumimoji="1" lang="en-US" altLang="zh-TW" sz="2400" b="1" dirty="0" smtClean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en-US" altLang="zh-TW" sz="24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3</a:t>
            </a:r>
            <a:r>
              <a:rPr kumimoji="1" lang="zh-TW" altLang="en-US" sz="24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家廠商輪流，營養均衡，口味多樣化，養成學童不偏食的飲食習慣。</a:t>
            </a:r>
            <a:endParaRPr kumimoji="1" lang="en-US" altLang="zh-TW" sz="2400" b="1" dirty="0" smtClean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42" name="資料庫圖表 41"/>
          <p:cNvGraphicFramePr/>
          <p:nvPr>
            <p:extLst>
              <p:ext uri="{D42A27DB-BD31-4B8C-83A1-F6EECF244321}">
                <p14:modId xmlns:p14="http://schemas.microsoft.com/office/powerpoint/2010/main" val="1851178317"/>
              </p:ext>
            </p:extLst>
          </p:nvPr>
        </p:nvGraphicFramePr>
        <p:xfrm>
          <a:off x="1403648" y="3068960"/>
          <a:ext cx="6210414" cy="3148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3533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華康中黑體" charset="-120"/>
                <a:cs typeface="Times New Roman" pitchFamily="18" charset="0"/>
              </a:rPr>
              <a:t/>
            </a:r>
            <a:br>
              <a: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華康中黑體" charset="-120"/>
                <a:cs typeface="Times New Roman" pitchFamily="18" charset="0"/>
              </a:rPr>
            </a:br>
            <a:endParaRPr kumimoji="1" lang="en-US" altLang="zh-TW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059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78098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肆、午餐供應新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作為─國、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高中團膳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(7)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386F-638B-4480-9A19-24D8F53DABD7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5" name="內容版面配置區 4" descr="基隆市分區圖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3401616"/>
            <a:ext cx="4059908" cy="3456384"/>
          </a:xfrm>
          <a:prstGeom prst="rect">
            <a:avLst/>
          </a:prstGeom>
        </p:spPr>
      </p:pic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4932040" y="1268760"/>
          <a:ext cx="3096344" cy="1920240"/>
        </p:xfrm>
        <a:graphic>
          <a:graphicData uri="http://schemas.openxmlformats.org/drawingml/2006/table">
            <a:tbl>
              <a:tblPr/>
              <a:tblGrid>
                <a:gridCol w="718976"/>
                <a:gridCol w="695236"/>
                <a:gridCol w="841066"/>
                <a:gridCol w="841066"/>
              </a:tblGrid>
              <a:tr h="2674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FFFFFF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校名</a:t>
                      </a:r>
                      <a:endParaRPr lang="zh-TW" sz="18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b="1" kern="100">
                          <a:solidFill>
                            <a:srgbClr val="FFFFFF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型態</a:t>
                      </a:r>
                      <a:endParaRPr lang="zh-TW" sz="18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b="1" kern="100">
                          <a:solidFill>
                            <a:srgbClr val="FFFFFF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班級數</a:t>
                      </a:r>
                      <a:endParaRPr lang="zh-TW" sz="18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FFFFFF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學生數</a:t>
                      </a:r>
                      <a:endParaRPr lang="zh-TW" sz="18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</a:tr>
              <a:tr h="2674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中正</a:t>
                      </a:r>
                      <a:endParaRPr lang="zh-TW" sz="18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盒餐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33</a:t>
                      </a:r>
                      <a:endParaRPr lang="zh-TW" sz="18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899</a:t>
                      </a:r>
                      <a:endParaRPr lang="zh-TW" sz="18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2674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b="1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正濱</a:t>
                      </a:r>
                      <a:endParaRPr lang="zh-TW" sz="18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盒餐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10</a:t>
                      </a:r>
                      <a:endParaRPr lang="zh-TW" sz="18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217</a:t>
                      </a:r>
                      <a:endParaRPr lang="zh-TW" sz="18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b="1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八斗</a:t>
                      </a:r>
                      <a:endParaRPr lang="zh-TW" sz="18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桶餐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30</a:t>
                      </a:r>
                      <a:endParaRPr lang="zh-TW" sz="18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900</a:t>
                      </a:r>
                      <a:endParaRPr lang="zh-TW" sz="18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2674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b="1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信義</a:t>
                      </a:r>
                      <a:endParaRPr lang="zh-TW" sz="18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桶餐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17</a:t>
                      </a:r>
                      <a:endParaRPr lang="zh-TW" sz="18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366</a:t>
                      </a:r>
                      <a:endParaRPr lang="zh-TW" sz="18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4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b="1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成功</a:t>
                      </a:r>
                      <a:endParaRPr lang="zh-TW" sz="18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桶餐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17</a:t>
                      </a:r>
                      <a:endParaRPr lang="zh-TW" sz="18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307</a:t>
                      </a:r>
                      <a:endParaRPr lang="zh-TW" sz="18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26745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b="1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小計</a:t>
                      </a:r>
                      <a:endParaRPr lang="zh-TW" sz="18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107</a:t>
                      </a:r>
                      <a:endParaRPr lang="zh-TW" sz="18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2689</a:t>
                      </a:r>
                      <a:endParaRPr lang="zh-TW" sz="18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043608" y="1268760"/>
          <a:ext cx="3111108" cy="1778495"/>
        </p:xfrm>
        <a:graphic>
          <a:graphicData uri="http://schemas.openxmlformats.org/drawingml/2006/table">
            <a:tbl>
              <a:tblPr/>
              <a:tblGrid>
                <a:gridCol w="722403"/>
                <a:gridCol w="698551"/>
                <a:gridCol w="845077"/>
                <a:gridCol w="845077"/>
              </a:tblGrid>
              <a:tr h="3556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FFFFFF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校名</a:t>
                      </a:r>
                      <a:endParaRPr lang="zh-TW" sz="18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FFFFFF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型態</a:t>
                      </a:r>
                      <a:endParaRPr lang="zh-TW" sz="18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b="1" kern="100">
                          <a:solidFill>
                            <a:srgbClr val="FFFFFF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班級數</a:t>
                      </a:r>
                      <a:endParaRPr lang="zh-TW" sz="18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b="1" kern="100">
                          <a:solidFill>
                            <a:srgbClr val="FFFFFF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學生數</a:t>
                      </a:r>
                      <a:endParaRPr lang="zh-TW" sz="18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3556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建德</a:t>
                      </a:r>
                      <a:endParaRPr lang="zh-TW" sz="18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盒餐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45</a:t>
                      </a:r>
                      <a:endParaRPr lang="zh-TW" sz="18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1211</a:t>
                      </a:r>
                      <a:endParaRPr lang="zh-TW" sz="18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3556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b="1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武崙</a:t>
                      </a:r>
                      <a:endParaRPr lang="zh-TW" sz="18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桶餐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30</a:t>
                      </a:r>
                      <a:endParaRPr lang="zh-TW" sz="18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833</a:t>
                      </a:r>
                      <a:endParaRPr lang="zh-TW" sz="18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明德</a:t>
                      </a:r>
                      <a:endParaRPr lang="zh-TW" sz="18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桶餐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27</a:t>
                      </a:r>
                      <a:endParaRPr lang="zh-TW" sz="18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596</a:t>
                      </a:r>
                      <a:endParaRPr lang="zh-TW" sz="18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3556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b="1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小計</a:t>
                      </a:r>
                      <a:endParaRPr lang="zh-TW" sz="18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8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102</a:t>
                      </a:r>
                      <a:endParaRPr lang="zh-TW" sz="18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2640</a:t>
                      </a:r>
                      <a:endParaRPr lang="zh-TW" sz="18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C0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938" name="WordArt 2"/>
          <p:cNvSpPr>
            <a:spLocks noChangeArrowheads="1" noChangeShapeType="1" noTextEdit="1"/>
          </p:cNvSpPr>
          <p:nvPr/>
        </p:nvSpPr>
        <p:spPr bwMode="auto">
          <a:xfrm>
            <a:off x="1259632" y="836712"/>
            <a:ext cx="274637" cy="365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altLang="zh-TW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微軟正黑體"/>
                <a:ea typeface="微軟正黑體"/>
              </a:rPr>
              <a:t>C</a:t>
            </a:r>
            <a:endParaRPr lang="zh-TW" altLang="en-US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微軟正黑體"/>
              <a:ea typeface="微軟正黑體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/>
            </a:r>
            <a:br>
              <a: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4644008" y="4581128"/>
          <a:ext cx="3096344" cy="1969370"/>
        </p:xfrm>
        <a:graphic>
          <a:graphicData uri="http://schemas.openxmlformats.org/drawingml/2006/table">
            <a:tbl>
              <a:tblPr/>
              <a:tblGrid>
                <a:gridCol w="718976"/>
                <a:gridCol w="695236"/>
                <a:gridCol w="841066"/>
                <a:gridCol w="841066"/>
              </a:tblGrid>
              <a:tr h="3938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FFFFFF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校名</a:t>
                      </a:r>
                      <a:endParaRPr lang="zh-TW" sz="18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FFFFFF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型態</a:t>
                      </a:r>
                      <a:endParaRPr lang="zh-TW" sz="18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b="1" kern="100">
                          <a:solidFill>
                            <a:srgbClr val="FFFFFF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班級數</a:t>
                      </a:r>
                      <a:endParaRPr lang="zh-TW" sz="18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b="1" kern="100">
                          <a:solidFill>
                            <a:srgbClr val="FFFFFF"/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學生數</a:t>
                      </a:r>
                      <a:endParaRPr lang="zh-TW" sz="18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3938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中山</a:t>
                      </a:r>
                      <a:endParaRPr lang="zh-TW" sz="18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桶餐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42</a:t>
                      </a:r>
                      <a:endParaRPr lang="zh-TW" sz="18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1260</a:t>
                      </a:r>
                      <a:endParaRPr lang="zh-TW" sz="18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938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b="1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南榮</a:t>
                      </a:r>
                      <a:endParaRPr lang="zh-TW" sz="18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桶餐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9</a:t>
                      </a:r>
                      <a:endParaRPr lang="zh-TW" sz="18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198</a:t>
                      </a:r>
                      <a:endParaRPr lang="zh-TW" sz="18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8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b="1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銘傳</a:t>
                      </a:r>
                      <a:endParaRPr lang="zh-TW" sz="18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桶餐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45</a:t>
                      </a:r>
                      <a:endParaRPr lang="zh-TW" sz="18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1277</a:t>
                      </a:r>
                      <a:endParaRPr lang="zh-TW" sz="18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938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b="1" kern="10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小計</a:t>
                      </a:r>
                      <a:endParaRPr lang="zh-TW" sz="18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 kern="10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96</a:t>
                      </a:r>
                      <a:endParaRPr lang="zh-TW" sz="18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2735</a:t>
                      </a:r>
                      <a:endParaRPr lang="zh-TW" sz="1800" kern="100" dirty="0"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9B0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941" name="WordArt 5"/>
          <p:cNvSpPr>
            <a:spLocks noChangeArrowheads="1" noChangeShapeType="1" noTextEdit="1"/>
          </p:cNvSpPr>
          <p:nvPr/>
        </p:nvSpPr>
        <p:spPr bwMode="auto">
          <a:xfrm>
            <a:off x="7596336" y="836712"/>
            <a:ext cx="274638" cy="365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altLang="zh-TW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微軟正黑體"/>
                <a:ea typeface="微軟正黑體"/>
              </a:rPr>
              <a:t>A</a:t>
            </a:r>
            <a:endParaRPr lang="zh-TW" altLang="en-US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微軟正黑體"/>
              <a:ea typeface="微軟正黑體"/>
            </a:endParaRPr>
          </a:p>
        </p:txBody>
      </p:sp>
      <p:sp>
        <p:nvSpPr>
          <p:cNvPr id="39942" name="WordArt 6"/>
          <p:cNvSpPr>
            <a:spLocks noChangeArrowheads="1" noChangeShapeType="1" noTextEdit="1"/>
          </p:cNvSpPr>
          <p:nvPr/>
        </p:nvSpPr>
        <p:spPr bwMode="auto">
          <a:xfrm>
            <a:off x="7308304" y="4149080"/>
            <a:ext cx="274638" cy="366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altLang="zh-TW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微軟正黑體"/>
                <a:ea typeface="微軟正黑體"/>
              </a:rPr>
              <a:t>B</a:t>
            </a:r>
            <a:endParaRPr lang="zh-TW" altLang="en-US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微軟正黑體"/>
              <a:ea typeface="微軟正黑體"/>
            </a:endParaRPr>
          </a:p>
        </p:txBody>
      </p:sp>
      <p:cxnSp>
        <p:nvCxnSpPr>
          <p:cNvPr id="16" name="直線單箭頭接點 15"/>
          <p:cNvCxnSpPr/>
          <p:nvPr/>
        </p:nvCxnSpPr>
        <p:spPr>
          <a:xfrm flipH="1">
            <a:off x="1907704" y="3068960"/>
            <a:ext cx="504056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 flipH="1">
            <a:off x="4139952" y="3212976"/>
            <a:ext cx="2088232" cy="9361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/>
          <p:nvPr/>
        </p:nvCxnSpPr>
        <p:spPr>
          <a:xfrm flipH="1" flipV="1">
            <a:off x="3491880" y="5157192"/>
            <a:ext cx="1152128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53"/>
          <p:cNvSpPr/>
          <p:nvPr/>
        </p:nvSpPr>
        <p:spPr>
          <a:xfrm>
            <a:off x="2987824" y="4797152"/>
            <a:ext cx="2309011" cy="1836877"/>
          </a:xfrm>
          <a:prstGeom prst="ellipse">
            <a:avLst/>
          </a:prstGeom>
          <a:solidFill>
            <a:schemeClr val="bg1">
              <a:lumMod val="75000"/>
              <a:alpha val="18000"/>
            </a:schemeClr>
          </a:solidFill>
          <a:ln w="139700"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  <a:softEdge rad="127000"/>
          </a:effectLst>
          <a:scene3d>
            <a:camera prst="perspectiveFront" fov="2700000">
              <a:rot lat="19924472" lon="2371624" rev="19033905"/>
            </a:camera>
            <a:lightRig rig="flood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800" b="1" dirty="0">
              <a:ln w="19050">
                <a:noFill/>
                <a:prstDash val="solid"/>
              </a:ln>
              <a:solidFill>
                <a:srgbClr val="182848"/>
              </a:solidFill>
              <a:latin typeface="Impact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012160" y="3735186"/>
            <a:ext cx="2529518" cy="1966912"/>
            <a:chOff x="5706294" y="4049341"/>
            <a:chExt cx="2529548" cy="1968228"/>
          </a:xfrm>
        </p:grpSpPr>
        <p:sp>
          <p:nvSpPr>
            <p:cNvPr id="7" name="Oval Callout 20"/>
            <p:cNvSpPr/>
            <p:nvPr/>
          </p:nvSpPr>
          <p:spPr>
            <a:xfrm rot="16200000" flipV="1">
              <a:off x="5861226" y="3894409"/>
              <a:ext cx="1968228" cy="2278091"/>
            </a:xfrm>
            <a:prstGeom prst="wedgeEllipseCallout">
              <a:avLst>
                <a:gd name="adj1" fmla="val -1048"/>
                <a:gd name="adj2" fmla="val 84816"/>
              </a:avLst>
            </a:prstGeom>
            <a:gradFill flip="none" rotWithShape="1">
              <a:gsLst>
                <a:gs pos="78000">
                  <a:srgbClr val="D9A803"/>
                </a:gs>
                <a:gs pos="0">
                  <a:srgbClr val="FFE101"/>
                </a:gs>
                <a:gs pos="100000">
                  <a:schemeClr val="accent6">
                    <a:lumMod val="50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63500" dir="8400000" algn="tr" rotWithShape="0">
                <a:prstClr val="black">
                  <a:alpha val="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400">
                <a:solidFill>
                  <a:prstClr val="white"/>
                </a:solidFill>
              </a:endParaRPr>
            </a:p>
          </p:txBody>
        </p:sp>
        <p:sp>
          <p:nvSpPr>
            <p:cNvPr id="8" name="Chord 45"/>
            <p:cNvSpPr/>
            <p:nvPr/>
          </p:nvSpPr>
          <p:spPr>
            <a:xfrm rot="16031008">
              <a:off x="5982206" y="4014890"/>
              <a:ext cx="1769775" cy="2047116"/>
            </a:xfrm>
            <a:prstGeom prst="chord">
              <a:avLst>
                <a:gd name="adj1" fmla="val 16260661"/>
                <a:gd name="adj2" fmla="val 16200000"/>
              </a:avLst>
            </a:prstGeom>
            <a:gradFill>
              <a:gsLst>
                <a:gs pos="83000">
                  <a:schemeClr val="bg1">
                    <a:alpha val="52000"/>
                  </a:schemeClr>
                </a:gs>
                <a:gs pos="0">
                  <a:schemeClr val="bg1"/>
                </a:gs>
                <a:gs pos="100000">
                  <a:schemeClr val="bg1">
                    <a:alpha val="31000"/>
                  </a:schemeClr>
                </a:gs>
              </a:gsLst>
              <a:lin ang="10800000" scaled="1"/>
            </a:gradFill>
            <a:ln w="19050">
              <a:solidFill>
                <a:schemeClr val="bg1">
                  <a:alpha val="49000"/>
                </a:schemeClr>
              </a:solidFill>
            </a:ln>
            <a:effectLst>
              <a:innerShdw blurRad="114300">
                <a:prstClr val="black">
                  <a:alpha val="32000"/>
                </a:prstClr>
              </a:inn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400" dirty="0">
                <a:solidFill>
                  <a:prstClr val="black"/>
                </a:solidFill>
              </a:endParaRPr>
            </a:p>
          </p:txBody>
        </p:sp>
        <p:sp>
          <p:nvSpPr>
            <p:cNvPr id="17442" name="TextBox 27"/>
            <p:cNvSpPr txBox="1">
              <a:spLocks noChangeArrowheads="1"/>
            </p:cNvSpPr>
            <p:nvPr/>
          </p:nvSpPr>
          <p:spPr bwMode="auto">
            <a:xfrm>
              <a:off x="5787738" y="4411357"/>
              <a:ext cx="2448104" cy="1401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eaLnBrk="0" hangingPunct="0">
                <a:lnSpc>
                  <a:spcPct val="85000"/>
                </a:lnSpc>
                <a:spcBef>
                  <a:spcPct val="30000"/>
                </a:spcBef>
              </a:pPr>
              <a:r>
                <a:rPr lang="zh-TW" altLang="zh-TW" sz="2000" b="1" dirty="0" smtClean="0">
                  <a:solidFill>
                    <a:prstClr val="black"/>
                  </a:solidFill>
                  <a:latin typeface="微軟正黑體" pitchFamily="34" charset="-120"/>
                  <a:ea typeface="微軟正黑體" pitchFamily="34" charset="-120"/>
                </a:rPr>
                <a:t>履約期間：</a:t>
              </a:r>
              <a:r>
                <a:rPr lang="en-US" altLang="zh-TW" sz="2000" b="1" dirty="0" smtClean="0">
                  <a:solidFill>
                    <a:prstClr val="black"/>
                  </a:solidFill>
                  <a:latin typeface="微軟正黑體" pitchFamily="34" charset="-120"/>
                  <a:ea typeface="微軟正黑體" pitchFamily="34" charset="-120"/>
                </a:rPr>
                <a:t>105</a:t>
              </a:r>
              <a:r>
                <a:rPr lang="zh-TW" altLang="zh-TW" sz="2000" b="1" dirty="0" smtClean="0">
                  <a:solidFill>
                    <a:prstClr val="black"/>
                  </a:solidFill>
                  <a:latin typeface="微軟正黑體" pitchFamily="34" charset="-120"/>
                  <a:ea typeface="微軟正黑體" pitchFamily="34" charset="-120"/>
                </a:rPr>
                <a:t>學年第</a:t>
              </a:r>
              <a:r>
                <a:rPr lang="en-US" altLang="zh-TW" sz="2000" b="1" dirty="0" smtClean="0">
                  <a:solidFill>
                    <a:prstClr val="black"/>
                  </a:solidFill>
                  <a:latin typeface="微軟正黑體" pitchFamily="34" charset="-120"/>
                  <a:ea typeface="微軟正黑體" pitchFamily="34" charset="-120"/>
                </a:rPr>
                <a:t>1</a:t>
              </a:r>
              <a:r>
                <a:rPr lang="zh-TW" altLang="zh-TW" sz="2000" b="1" dirty="0" smtClean="0">
                  <a:solidFill>
                    <a:prstClr val="black"/>
                  </a:solidFill>
                  <a:latin typeface="微軟正黑體" pitchFamily="34" charset="-120"/>
                  <a:ea typeface="微軟正黑體" pitchFamily="34" charset="-120"/>
                </a:rPr>
                <a:t>學期及第</a:t>
              </a:r>
              <a:r>
                <a:rPr lang="en-US" altLang="zh-TW" sz="2000" b="1" dirty="0" smtClean="0">
                  <a:solidFill>
                    <a:prstClr val="black"/>
                  </a:solidFill>
                  <a:latin typeface="微軟正黑體" pitchFamily="34" charset="-120"/>
                  <a:ea typeface="微軟正黑體" pitchFamily="34" charset="-120"/>
                </a:rPr>
                <a:t>2</a:t>
              </a:r>
              <a:r>
                <a:rPr lang="zh-TW" altLang="zh-TW" sz="2000" b="1" dirty="0" smtClean="0">
                  <a:solidFill>
                    <a:prstClr val="black"/>
                  </a:solidFill>
                  <a:latin typeface="微軟正黑體" pitchFamily="34" charset="-120"/>
                  <a:ea typeface="微軟正黑體" pitchFamily="34" charset="-120"/>
                </a:rPr>
                <a:t>學期（不含例假日及寒暑假，依各校行事曆履行供應</a:t>
              </a:r>
              <a:r>
                <a:rPr lang="zh-TW" altLang="en-US" sz="2000" b="1" dirty="0" smtClean="0">
                  <a:solidFill>
                    <a:prstClr val="black"/>
                  </a:solidFill>
                  <a:latin typeface="微軟正黑體" pitchFamily="34" charset="-120"/>
                  <a:ea typeface="微軟正黑體" pitchFamily="34" charset="-120"/>
                </a:rPr>
                <a:t>）。</a:t>
              </a:r>
              <a:endParaRPr lang="zh-TW" altLang="en-US" sz="2000" b="1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ahoma" pitchFamily="34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19890" y="1868139"/>
            <a:ext cx="2382581" cy="1968500"/>
            <a:chOff x="658295" y="1066799"/>
            <a:chExt cx="2382609" cy="1968229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780736" y="1066799"/>
              <a:ext cx="2260168" cy="1968229"/>
              <a:chOff x="780736" y="1066799"/>
              <a:chExt cx="2260168" cy="1968229"/>
            </a:xfrm>
          </p:grpSpPr>
          <p:sp>
            <p:nvSpPr>
              <p:cNvPr id="15" name="Oval Callout 2"/>
              <p:cNvSpPr/>
              <p:nvPr/>
            </p:nvSpPr>
            <p:spPr>
              <a:xfrm rot="5400000" flipH="1" flipV="1">
                <a:off x="927252" y="920600"/>
                <a:ext cx="1968229" cy="2260627"/>
              </a:xfrm>
              <a:prstGeom prst="wedgeEllipseCallout">
                <a:avLst>
                  <a:gd name="adj1" fmla="val -123073"/>
                  <a:gd name="adj2" fmla="val 98445"/>
                </a:avLst>
              </a:prstGeom>
              <a:gradFill flip="none" rotWithShape="1">
                <a:gsLst>
                  <a:gs pos="83000">
                    <a:srgbClr val="5A930E"/>
                  </a:gs>
                  <a:gs pos="0">
                    <a:srgbClr val="9BED17"/>
                  </a:gs>
                  <a:gs pos="100000">
                    <a:srgbClr val="305808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63500" dir="5400000" algn="t" rotWithShape="0">
                  <a:prstClr val="black">
                    <a:alpha val="8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sz="140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Chord 39"/>
              <p:cNvSpPr/>
              <p:nvPr/>
            </p:nvSpPr>
            <p:spPr>
              <a:xfrm rot="16031008">
                <a:off x="1034478" y="1024651"/>
                <a:ext cx="1769775" cy="2047116"/>
              </a:xfrm>
              <a:prstGeom prst="chord">
                <a:avLst>
                  <a:gd name="adj1" fmla="val 16260661"/>
                  <a:gd name="adj2" fmla="val 16200000"/>
                </a:avLst>
              </a:prstGeom>
              <a:gradFill>
                <a:gsLst>
                  <a:gs pos="83000">
                    <a:schemeClr val="bg1">
                      <a:alpha val="52000"/>
                    </a:schemeClr>
                  </a:gs>
                  <a:gs pos="0">
                    <a:schemeClr val="bg1"/>
                  </a:gs>
                  <a:gs pos="100000">
                    <a:schemeClr val="bg1">
                      <a:alpha val="31000"/>
                    </a:schemeClr>
                  </a:gs>
                </a:gsLst>
                <a:lin ang="10800000" scaled="1"/>
              </a:gradFill>
              <a:ln w="19050">
                <a:solidFill>
                  <a:schemeClr val="bg1">
                    <a:alpha val="49000"/>
                  </a:schemeClr>
                </a:solidFill>
              </a:ln>
              <a:effectLst>
                <a:innerShdw blurRad="114300">
                  <a:prstClr val="black">
                    <a:alpha val="32000"/>
                  </a:prstClr>
                </a:innerShdw>
              </a:effectLst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sz="14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7433" name="TextBox 40"/>
            <p:cNvSpPr txBox="1">
              <a:spLocks noChangeArrowheads="1"/>
            </p:cNvSpPr>
            <p:nvPr/>
          </p:nvSpPr>
          <p:spPr bwMode="auto">
            <a:xfrm>
              <a:off x="658295" y="1582565"/>
              <a:ext cx="2304284" cy="87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eaLnBrk="0" hangingPunct="0">
                <a:lnSpc>
                  <a:spcPct val="85000"/>
                </a:lnSpc>
                <a:spcBef>
                  <a:spcPct val="30000"/>
                </a:spcBef>
              </a:pPr>
              <a:r>
                <a:rPr lang="zh-TW" altLang="zh-TW" sz="2000" b="1" dirty="0" smtClean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ahoma" pitchFamily="34" charset="0"/>
                </a:rPr>
                <a:t>委託專業服務勞務採購（</a:t>
              </a:r>
              <a:r>
                <a:rPr lang="en-US" altLang="zh-TW" sz="2000" b="1" dirty="0" smtClean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ahoma" pitchFamily="34" charset="0"/>
                </a:rPr>
                <a:t>2</a:t>
              </a:r>
              <a:r>
                <a:rPr lang="zh-TW" altLang="zh-TW" sz="2000" b="1" dirty="0" smtClean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ahoma" pitchFamily="34" charset="0"/>
                </a:rPr>
                <a:t>千萬以上為巨額採購）</a:t>
              </a:r>
              <a:r>
                <a:rPr lang="zh-TW" altLang="en-US" sz="2000" b="1" dirty="0" smtClean="0">
                  <a:solidFill>
                    <a:prstClr val="black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ahoma" pitchFamily="34" charset="0"/>
                </a:rPr>
                <a:t>。</a:t>
              </a:r>
              <a:endParaRPr lang="en-US" altLang="zh-TW" sz="2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ahoma" pitchFamily="34" charset="0"/>
              </a:endParaRPr>
            </a:p>
          </p:txBody>
        </p:sp>
      </p:grp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5116414" y="1698402"/>
            <a:ext cx="2736305" cy="1966912"/>
            <a:chOff x="5440926" y="1990714"/>
            <a:chExt cx="2736338" cy="1968228"/>
          </a:xfrm>
        </p:grpSpPr>
        <p:sp>
          <p:nvSpPr>
            <p:cNvPr id="19" name="Oval Callout 37"/>
            <p:cNvSpPr/>
            <p:nvPr/>
          </p:nvSpPr>
          <p:spPr>
            <a:xfrm rot="16200000" flipV="1">
              <a:off x="5595857" y="1835783"/>
              <a:ext cx="1968228" cy="2278090"/>
            </a:xfrm>
            <a:prstGeom prst="wedgeEllipseCallout">
              <a:avLst>
                <a:gd name="adj1" fmla="val -93224"/>
                <a:gd name="adj2" fmla="val 77723"/>
              </a:avLst>
            </a:prstGeom>
            <a:gradFill flip="none" rotWithShape="1">
              <a:gsLst>
                <a:gs pos="81000">
                  <a:srgbClr val="0E618F"/>
                </a:gs>
                <a:gs pos="0">
                  <a:srgbClr val="00B0F0"/>
                </a:gs>
                <a:gs pos="100000">
                  <a:srgbClr val="182848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63500" dir="6000000" algn="t" rotWithShape="0">
                <a:prstClr val="black">
                  <a:alpha val="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400">
                <a:solidFill>
                  <a:prstClr val="white"/>
                </a:solidFill>
              </a:endParaRPr>
            </a:p>
          </p:txBody>
        </p:sp>
        <p:sp>
          <p:nvSpPr>
            <p:cNvPr id="20" name="Chord 43"/>
            <p:cNvSpPr/>
            <p:nvPr/>
          </p:nvSpPr>
          <p:spPr>
            <a:xfrm rot="16031008">
              <a:off x="5679137" y="1996691"/>
              <a:ext cx="1769775" cy="2047116"/>
            </a:xfrm>
            <a:prstGeom prst="chord">
              <a:avLst>
                <a:gd name="adj1" fmla="val 16260661"/>
                <a:gd name="adj2" fmla="val 16200000"/>
              </a:avLst>
            </a:prstGeom>
            <a:gradFill>
              <a:gsLst>
                <a:gs pos="83000">
                  <a:schemeClr val="bg1">
                    <a:alpha val="52000"/>
                  </a:schemeClr>
                </a:gs>
                <a:gs pos="0">
                  <a:schemeClr val="bg1"/>
                </a:gs>
                <a:gs pos="100000">
                  <a:schemeClr val="bg1">
                    <a:alpha val="31000"/>
                  </a:schemeClr>
                </a:gs>
              </a:gsLst>
              <a:lin ang="10800000" scaled="1"/>
            </a:gradFill>
            <a:ln w="19050">
              <a:solidFill>
                <a:schemeClr val="bg1">
                  <a:alpha val="49000"/>
                </a:schemeClr>
              </a:solidFill>
            </a:ln>
            <a:effectLst>
              <a:innerShdw blurRad="114300">
                <a:prstClr val="black">
                  <a:alpha val="32000"/>
                </a:prstClr>
              </a:inn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400" dirty="0">
                <a:solidFill>
                  <a:prstClr val="black"/>
                </a:solidFill>
              </a:endParaRPr>
            </a:p>
          </p:txBody>
        </p:sp>
        <p:sp>
          <p:nvSpPr>
            <p:cNvPr id="23" name="TextBox 25"/>
            <p:cNvSpPr txBox="1"/>
            <p:nvPr/>
          </p:nvSpPr>
          <p:spPr>
            <a:xfrm>
              <a:off x="5512936" y="2134826"/>
              <a:ext cx="2664328" cy="140132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85000"/>
                </a:lnSpc>
                <a:spcBef>
                  <a:spcPct val="30000"/>
                </a:spcBef>
                <a:defRPr/>
              </a:pPr>
              <a:r>
                <a:rPr lang="zh-TW" altLang="zh-TW" sz="2000" b="1" dirty="0" smtClean="0">
                  <a:solidFill>
                    <a:prstClr val="black"/>
                  </a:solidFill>
                  <a:latin typeface="微軟正黑體" pitchFamily="34" charset="-120"/>
                  <a:ea typeface="微軟正黑體" pitchFamily="34" charset="-120"/>
                </a:rPr>
                <a:t>採購金額：暫依</a:t>
              </a:r>
              <a:r>
                <a:rPr lang="en-US" altLang="zh-TW" sz="2000" b="1" dirty="0" smtClean="0">
                  <a:solidFill>
                    <a:prstClr val="black"/>
                  </a:solidFill>
                  <a:latin typeface="微軟正黑體" pitchFamily="34" charset="-120"/>
                  <a:ea typeface="微軟正黑體" pitchFamily="34" charset="-120"/>
                </a:rPr>
                <a:t>104</a:t>
              </a:r>
              <a:r>
                <a:rPr lang="zh-TW" altLang="zh-TW" sz="2000" b="1" dirty="0" smtClean="0">
                  <a:solidFill>
                    <a:prstClr val="black"/>
                  </a:solidFill>
                  <a:latin typeface="微軟正黑體" pitchFamily="34" charset="-120"/>
                  <a:ea typeface="微軟正黑體" pitchFamily="34" charset="-120"/>
                </a:rPr>
                <a:t>學年各校學生人數預估約</a:t>
              </a:r>
              <a:r>
                <a:rPr lang="en-US" altLang="zh-TW" sz="2000" b="1" dirty="0" smtClean="0">
                  <a:solidFill>
                    <a:prstClr val="black"/>
                  </a:solidFill>
                  <a:latin typeface="微軟正黑體" pitchFamily="34" charset="-120"/>
                  <a:ea typeface="微軟正黑體" pitchFamily="34" charset="-120"/>
                </a:rPr>
                <a:t>8</a:t>
              </a:r>
              <a:r>
                <a:rPr lang="zh-TW" altLang="zh-TW" sz="2000" b="1" dirty="0" smtClean="0">
                  <a:solidFill>
                    <a:prstClr val="black"/>
                  </a:solidFill>
                  <a:latin typeface="微軟正黑體" pitchFamily="34" charset="-120"/>
                  <a:ea typeface="微軟正黑體" pitchFamily="34" charset="-120"/>
                </a:rPr>
                <a:t>千萬（含市府經費補助</a:t>
              </a:r>
              <a:r>
                <a:rPr lang="zh-TW" altLang="en-US" sz="2000" b="1" dirty="0" smtClean="0">
                  <a:solidFill>
                    <a:prstClr val="black"/>
                  </a:solidFill>
                  <a:latin typeface="微軟正黑體" pitchFamily="34" charset="-120"/>
                  <a:ea typeface="微軟正黑體" pitchFamily="34" charset="-120"/>
                </a:rPr>
                <a:t>約</a:t>
              </a:r>
              <a:r>
                <a:rPr lang="en-US" altLang="zh-TW" sz="2000" b="1" dirty="0" smtClean="0">
                  <a:solidFill>
                    <a:prstClr val="black"/>
                  </a:solidFill>
                  <a:latin typeface="微軟正黑體" pitchFamily="34" charset="-120"/>
                  <a:ea typeface="微軟正黑體" pitchFamily="34" charset="-120"/>
                </a:rPr>
                <a:t>20,103,300</a:t>
              </a:r>
              <a:r>
                <a:rPr lang="zh-TW" altLang="en-US" sz="2000" b="1" dirty="0" smtClean="0">
                  <a:solidFill>
                    <a:prstClr val="black"/>
                  </a:solidFill>
                  <a:latin typeface="微軟正黑體" pitchFamily="34" charset="-120"/>
                  <a:ea typeface="微軟正黑體" pitchFamily="34" charset="-120"/>
                </a:rPr>
                <a:t>元</a:t>
              </a:r>
              <a:r>
                <a:rPr lang="zh-TW" altLang="zh-TW" sz="2000" b="1" dirty="0" smtClean="0">
                  <a:solidFill>
                    <a:prstClr val="black"/>
                  </a:solidFill>
                  <a:latin typeface="微軟正黑體" pitchFamily="34" charset="-120"/>
                  <a:ea typeface="微軟正黑體" pitchFamily="34" charset="-120"/>
                </a:rPr>
                <a:t>及自費）</a:t>
              </a:r>
              <a:endParaRPr lang="zh-TW" altLang="en-US" sz="2000" b="1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2627783" y="1340768"/>
            <a:ext cx="2278064" cy="1966913"/>
            <a:chOff x="3184499" y="1164769"/>
            <a:chExt cx="2278091" cy="1968228"/>
          </a:xfrm>
        </p:grpSpPr>
        <p:sp>
          <p:nvSpPr>
            <p:cNvPr id="25" name="Oval Callout 38"/>
            <p:cNvSpPr/>
            <p:nvPr/>
          </p:nvSpPr>
          <p:spPr>
            <a:xfrm rot="5400000" flipH="1" flipV="1">
              <a:off x="3339431" y="1009837"/>
              <a:ext cx="1968228" cy="2278091"/>
            </a:xfrm>
            <a:prstGeom prst="wedgeEllipseCallout">
              <a:avLst>
                <a:gd name="adj1" fmla="val -123311"/>
                <a:gd name="adj2" fmla="val 9412"/>
              </a:avLst>
            </a:prstGeom>
            <a:gradFill flip="none" rotWithShape="1">
              <a:gsLst>
                <a:gs pos="81000">
                  <a:srgbClr val="910808"/>
                </a:gs>
                <a:gs pos="0">
                  <a:srgbClr val="ED1111"/>
                </a:gs>
                <a:gs pos="100000">
                  <a:srgbClr val="3E0000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63500" dir="5400000" algn="t" rotWithShape="0">
                <a:prstClr val="black">
                  <a:alpha val="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400">
                <a:solidFill>
                  <a:prstClr val="white"/>
                </a:solidFill>
              </a:endParaRPr>
            </a:p>
          </p:txBody>
        </p:sp>
        <p:sp>
          <p:nvSpPr>
            <p:cNvPr id="26" name="Chord 41"/>
            <p:cNvSpPr/>
            <p:nvPr/>
          </p:nvSpPr>
          <p:spPr>
            <a:xfrm rot="16031008">
              <a:off x="3450771" y="1116377"/>
              <a:ext cx="1769776" cy="2047116"/>
            </a:xfrm>
            <a:prstGeom prst="chord">
              <a:avLst>
                <a:gd name="adj1" fmla="val 16260661"/>
                <a:gd name="adj2" fmla="val 16200000"/>
              </a:avLst>
            </a:prstGeom>
            <a:gradFill>
              <a:gsLst>
                <a:gs pos="83000">
                  <a:schemeClr val="bg1">
                    <a:alpha val="52000"/>
                  </a:schemeClr>
                </a:gs>
                <a:gs pos="0">
                  <a:schemeClr val="bg1"/>
                </a:gs>
                <a:gs pos="100000">
                  <a:schemeClr val="bg1">
                    <a:alpha val="31000"/>
                  </a:schemeClr>
                </a:gs>
              </a:gsLst>
              <a:lin ang="10800000" scaled="1"/>
            </a:gradFill>
            <a:ln w="19050">
              <a:solidFill>
                <a:schemeClr val="bg1">
                  <a:alpha val="49000"/>
                </a:schemeClr>
              </a:solidFill>
            </a:ln>
            <a:effectLst>
              <a:innerShdw blurRad="114300">
                <a:prstClr val="black">
                  <a:alpha val="32000"/>
                </a:prstClr>
              </a:inn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400" dirty="0">
                <a:solidFill>
                  <a:prstClr val="black"/>
                </a:solidFill>
              </a:endParaRPr>
            </a:p>
          </p:txBody>
        </p:sp>
        <p:sp>
          <p:nvSpPr>
            <p:cNvPr id="17426" name="TextBox 22"/>
            <p:cNvSpPr txBox="1">
              <a:spLocks noChangeArrowheads="1"/>
            </p:cNvSpPr>
            <p:nvPr/>
          </p:nvSpPr>
          <p:spPr bwMode="auto">
            <a:xfrm>
              <a:off x="3225155" y="1628621"/>
              <a:ext cx="2160266" cy="878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eaLnBrk="0" hangingPunct="0">
                <a:lnSpc>
                  <a:spcPct val="85000"/>
                </a:lnSpc>
                <a:spcBef>
                  <a:spcPct val="30000"/>
                </a:spcBef>
              </a:pPr>
              <a:r>
                <a:rPr lang="zh-TW" altLang="zh-TW" sz="2000" b="1" dirty="0" smtClean="0">
                  <a:solidFill>
                    <a:prstClr val="black"/>
                  </a:solidFill>
                  <a:latin typeface="微軟正黑體" pitchFamily="34" charset="-120"/>
                  <a:ea typeface="微軟正黑體" pitchFamily="34" charset="-120"/>
                </a:rPr>
                <a:t>限制性招標，經公開評選</a:t>
              </a:r>
              <a:r>
                <a:rPr lang="en-US" altLang="zh-TW" sz="2000" b="1" dirty="0" smtClean="0">
                  <a:solidFill>
                    <a:prstClr val="black"/>
                  </a:solidFill>
                  <a:latin typeface="微軟正黑體" pitchFamily="34" charset="-120"/>
                  <a:ea typeface="微軟正黑體" pitchFamily="34" charset="-120"/>
                </a:rPr>
                <a:t>(3</a:t>
              </a:r>
              <a:r>
                <a:rPr lang="zh-TW" altLang="zh-TW" sz="2000" b="1" dirty="0" smtClean="0">
                  <a:solidFill>
                    <a:prstClr val="black"/>
                  </a:solidFill>
                  <a:latin typeface="微軟正黑體" pitchFamily="34" charset="-120"/>
                  <a:ea typeface="微軟正黑體" pitchFamily="34" charset="-120"/>
                </a:rPr>
                <a:t>家正取、</a:t>
              </a:r>
              <a:r>
                <a:rPr lang="en-US" altLang="zh-TW" sz="2000" b="1" dirty="0" smtClean="0">
                  <a:solidFill>
                    <a:prstClr val="black"/>
                  </a:solidFill>
                  <a:latin typeface="微軟正黑體" pitchFamily="34" charset="-120"/>
                  <a:ea typeface="微軟正黑體" pitchFamily="34" charset="-120"/>
                </a:rPr>
                <a:t>2</a:t>
              </a:r>
              <a:r>
                <a:rPr lang="zh-TW" altLang="zh-TW" sz="2000" b="1" dirty="0" smtClean="0">
                  <a:solidFill>
                    <a:prstClr val="black"/>
                  </a:solidFill>
                  <a:latin typeface="微軟正黑體" pitchFamily="34" charset="-120"/>
                  <a:ea typeface="微軟正黑體" pitchFamily="34" charset="-120"/>
                </a:rPr>
                <a:t>家備</a:t>
              </a:r>
              <a:r>
                <a:rPr lang="zh-TW" altLang="en-US" sz="2000" b="1" dirty="0" smtClean="0">
                  <a:solidFill>
                    <a:prstClr val="black"/>
                  </a:solidFill>
                  <a:latin typeface="微軟正黑體" pitchFamily="34" charset="-120"/>
                  <a:ea typeface="微軟正黑體" pitchFamily="34" charset="-120"/>
                </a:rPr>
                <a:t>取</a:t>
              </a:r>
              <a:r>
                <a:rPr lang="en-US" altLang="zh-TW" sz="2000" b="1" dirty="0" smtClean="0">
                  <a:solidFill>
                    <a:prstClr val="black"/>
                  </a:solidFill>
                  <a:latin typeface="微軟正黑體" pitchFamily="34" charset="-120"/>
                  <a:ea typeface="微軟正黑體" pitchFamily="34" charset="-120"/>
                </a:rPr>
                <a:t>)</a:t>
              </a:r>
              <a:endParaRPr lang="en-US" altLang="zh-TW" sz="20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ahoma" pitchFamily="34" charset="0"/>
              </a:endParaRPr>
            </a:p>
          </p:txBody>
        </p:sp>
      </p:grpSp>
      <p:sp>
        <p:nvSpPr>
          <p:cNvPr id="17415" name="標題 1"/>
          <p:cNvSpPr>
            <a:spLocks noGrp="1"/>
          </p:cNvSpPr>
          <p:nvPr>
            <p:ph type="title"/>
          </p:nvPr>
        </p:nvSpPr>
        <p:spPr>
          <a:xfrm>
            <a:off x="1" y="50800"/>
            <a:ext cx="8820472" cy="1433513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肆、午餐供應新作為─國、高中團膳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(8)</a:t>
            </a:r>
            <a:endParaRPr lang="zh-TW" altLang="en-US" sz="4000" dirty="0" smtClean="0"/>
          </a:p>
        </p:txBody>
      </p:sp>
      <p:grpSp>
        <p:nvGrpSpPr>
          <p:cNvPr id="10" name="Group 31"/>
          <p:cNvGrpSpPr>
            <a:grpSpLocks/>
          </p:cNvGrpSpPr>
          <p:nvPr/>
        </p:nvGrpSpPr>
        <p:grpSpPr bwMode="auto">
          <a:xfrm>
            <a:off x="2668425" y="1521321"/>
            <a:ext cx="4320505" cy="4487450"/>
            <a:chOff x="2159061" y="1627908"/>
            <a:chExt cx="4267200" cy="5053497"/>
          </a:xfrm>
        </p:grpSpPr>
        <p:sp>
          <p:nvSpPr>
            <p:cNvPr id="31" name="Oval 32"/>
            <p:cNvSpPr/>
            <p:nvPr/>
          </p:nvSpPr>
          <p:spPr>
            <a:xfrm>
              <a:off x="2159061" y="1627908"/>
              <a:ext cx="4267200" cy="5053497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100" dirty="0">
                <a:solidFill>
                  <a:prstClr val="white"/>
                </a:solidFill>
              </a:endParaRPr>
            </a:p>
          </p:txBody>
        </p:sp>
        <p:sp>
          <p:nvSpPr>
            <p:cNvPr id="32" name="Oval 33"/>
            <p:cNvSpPr/>
            <p:nvPr/>
          </p:nvSpPr>
          <p:spPr>
            <a:xfrm>
              <a:off x="2372420" y="4303573"/>
              <a:ext cx="2657804" cy="2114350"/>
            </a:xfrm>
            <a:prstGeom prst="ellipse">
              <a:avLst/>
            </a:prstGeom>
            <a:solidFill>
              <a:srgbClr val="FFFF00"/>
            </a:solidFill>
            <a:ln w="139700">
              <a:gradFill flip="none" rotWithShape="1">
                <a:gsLst>
                  <a:gs pos="0">
                    <a:srgbClr val="00B0F0"/>
                  </a:gs>
                  <a:gs pos="85000">
                    <a:srgbClr val="0E6193"/>
                  </a:gs>
                  <a:gs pos="100000">
                    <a:srgbClr val="0070C0"/>
                  </a:gs>
                </a:gsLst>
                <a:lin ang="16200000" scaled="1"/>
                <a:tileRect/>
              </a:gradFill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flood" dir="t"/>
            </a:scene3d>
            <a:sp3d extrusionH="234950" prstMaterial="matte">
              <a:bevelT w="819150" h="88900" prst="softRound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3400" b="1" dirty="0">
                <a:ln w="19050">
                  <a:noFill/>
                  <a:prstDash val="solid"/>
                </a:ln>
                <a:solidFill>
                  <a:srgbClr val="182848"/>
                </a:solidFill>
                <a:latin typeface="Impact" pitchFamily="34" charset="0"/>
              </a:endParaRPr>
            </a:p>
          </p:txBody>
        </p:sp>
        <p:sp>
          <p:nvSpPr>
            <p:cNvPr id="33" name="Oval 34"/>
            <p:cNvSpPr/>
            <p:nvPr/>
          </p:nvSpPr>
          <p:spPr>
            <a:xfrm>
              <a:off x="2794000" y="4686300"/>
              <a:ext cx="2200604" cy="1750636"/>
            </a:xfrm>
            <a:prstGeom prst="ellipse">
              <a:avLst/>
            </a:prstGeom>
            <a:gradFill>
              <a:gsLst>
                <a:gs pos="1000">
                  <a:srgbClr val="EF2525">
                    <a:alpha val="0"/>
                  </a:srgbClr>
                </a:gs>
                <a:gs pos="29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16200000" scaled="1"/>
            </a:gradFill>
            <a:ln w="139700">
              <a:noFill/>
            </a:ln>
            <a:effectLst/>
            <a:scene3d>
              <a:camera prst="perspectiveFront" fov="2700000">
                <a:rot lat="20376000" lon="1938000" rev="20112001"/>
              </a:camera>
              <a:lightRig rig="threePt" dir="t"/>
            </a:scene3d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3400" b="1" dirty="0">
                <a:ln w="19050">
                  <a:noFill/>
                  <a:prstDash val="solid"/>
                </a:ln>
                <a:solidFill>
                  <a:srgbClr val="182848"/>
                </a:solidFill>
                <a:latin typeface="Impact" pitchFamily="34" charset="0"/>
              </a:endParaRPr>
            </a:p>
          </p:txBody>
        </p:sp>
        <p:sp>
          <p:nvSpPr>
            <p:cNvPr id="34" name="Oval 35"/>
            <p:cNvSpPr/>
            <p:nvPr/>
          </p:nvSpPr>
          <p:spPr>
            <a:xfrm>
              <a:off x="2443539" y="4823841"/>
              <a:ext cx="2657804" cy="1303589"/>
            </a:xfrm>
            <a:prstGeom prst="ellipse">
              <a:avLst/>
            </a:prstGeom>
            <a:noFill/>
            <a:ln w="139700">
              <a:noFill/>
            </a:ln>
            <a:effectLst/>
            <a:scene3d>
              <a:camera prst="perspectiveFront" fov="2700000">
                <a:rot lat="20376000" lon="1938000" rev="20112001"/>
              </a:camera>
              <a:lightRig rig="flood" dir="t"/>
            </a:scene3d>
            <a:sp3d extrusionH="234950" prstMaterial="plastic">
              <a:bevelT w="819150" h="88900" prst="softRound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3d>
                <a:bevelT w="0" h="0"/>
                <a:extrusionClr>
                  <a:schemeClr val="bg1"/>
                </a:extrusionClr>
                <a:contourClr>
                  <a:srgbClr val="FFFF00"/>
                </a:contourClr>
              </a:sp3d>
            </a:bodyPr>
            <a:lstStyle/>
            <a:p>
              <a:pPr algn="ctr">
                <a:defRPr/>
              </a:pPr>
              <a:r>
                <a:rPr lang="zh-TW" altLang="zh-TW" sz="3200" b="1" dirty="0" smtClean="0">
                  <a:solidFill>
                    <a:prstClr val="black"/>
                  </a:solidFill>
                  <a:latin typeface="微軟正黑體" pitchFamily="34" charset="-120"/>
                  <a:ea typeface="微軟正黑體" pitchFamily="34" charset="-120"/>
                </a:rPr>
                <a:t>採購性質</a:t>
              </a:r>
              <a:endParaRPr lang="zh-TW" altLang="en-US" sz="32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1" name="文字方塊 10"/>
          <p:cNvSpPr txBox="1"/>
          <p:nvPr/>
        </p:nvSpPr>
        <p:spPr>
          <a:xfrm>
            <a:off x="992870" y="6008771"/>
            <a:ext cx="739555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本案由</a:t>
            </a:r>
            <a:r>
              <a:rPr lang="en-US" altLang="zh-TW" sz="20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11</a:t>
            </a:r>
            <a:r>
              <a:rPr lang="zh-TW" altLang="en-US" sz="2000" b="1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校逐年輪流統籌</a:t>
            </a:r>
            <a:r>
              <a:rPr lang="zh-TW" altLang="en-US" sz="2000" b="1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辦理  各校共同參與   達經驗傳承效能</a:t>
            </a:r>
            <a:endParaRPr lang="en-US" altLang="zh-TW" sz="2000" b="1" dirty="0" smtClean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240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肆、午餐供應新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作為─國、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高中團膳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(9)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386F-638B-4480-9A19-24D8F53DABD7}" type="slidenum">
              <a:rPr lang="zh-TW" altLang="en-US" smtClean="0"/>
              <a:pPr/>
              <a:t>13</a:t>
            </a:fld>
            <a:endParaRPr lang="zh-TW" altLang="en-US"/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475656" y="2348881"/>
            <a:ext cx="1440160" cy="1306488"/>
            <a:chOff x="691" y="2077"/>
            <a:chExt cx="656" cy="663"/>
          </a:xfrm>
        </p:grpSpPr>
        <p:pic>
          <p:nvPicPr>
            <p:cNvPr id="8" name="Picture 4" descr="circuler_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691" y="2077"/>
              <a:ext cx="656" cy="662"/>
            </a:xfrm>
            <a:prstGeom prst="rect">
              <a:avLst/>
            </a:prstGeom>
            <a:noFill/>
          </p:spPr>
        </p:pic>
        <p:sp>
          <p:nvSpPr>
            <p:cNvPr id="9" name="Oval 5"/>
            <p:cNvSpPr>
              <a:spLocks noChangeArrowheads="1"/>
            </p:cNvSpPr>
            <p:nvPr/>
          </p:nvSpPr>
          <p:spPr bwMode="gray">
            <a:xfrm>
              <a:off x="691" y="2077"/>
              <a:ext cx="652" cy="66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22353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 b="1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6804248" y="2348880"/>
            <a:ext cx="1440160" cy="1323083"/>
            <a:chOff x="4385" y="2074"/>
            <a:chExt cx="656" cy="662"/>
          </a:xfrm>
        </p:grpSpPr>
        <p:pic>
          <p:nvPicPr>
            <p:cNvPr id="36" name="Picture 46" descr="circuler_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gray">
            <a:xfrm>
              <a:off x="4385" y="2074"/>
              <a:ext cx="656" cy="661"/>
            </a:xfrm>
            <a:prstGeom prst="rect">
              <a:avLst/>
            </a:prstGeom>
            <a:noFill/>
          </p:spPr>
        </p:pic>
        <p:sp>
          <p:nvSpPr>
            <p:cNvPr id="37" name="Oval 47"/>
            <p:cNvSpPr>
              <a:spLocks noChangeArrowheads="1"/>
            </p:cNvSpPr>
            <p:nvPr/>
          </p:nvSpPr>
          <p:spPr bwMode="gray">
            <a:xfrm>
              <a:off x="4385" y="2074"/>
              <a:ext cx="652" cy="66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22353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 b="1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49" name="Line 59"/>
          <p:cNvSpPr>
            <a:spLocks noChangeShapeType="1"/>
          </p:cNvSpPr>
          <p:nvPr/>
        </p:nvSpPr>
        <p:spPr bwMode="gray">
          <a:xfrm>
            <a:off x="2267744" y="3789040"/>
            <a:ext cx="4267" cy="29654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 b="1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0" name="Line 60"/>
          <p:cNvSpPr>
            <a:spLocks noChangeShapeType="1"/>
          </p:cNvSpPr>
          <p:nvPr/>
        </p:nvSpPr>
        <p:spPr bwMode="gray">
          <a:xfrm flipH="1">
            <a:off x="539551" y="4077073"/>
            <a:ext cx="403244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zh-TW" altLang="en-US" b="1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1" name="Text Box 61"/>
          <p:cNvSpPr txBox="1">
            <a:spLocks noChangeArrowheads="1"/>
          </p:cNvSpPr>
          <p:nvPr/>
        </p:nvSpPr>
        <p:spPr bwMode="gray">
          <a:xfrm>
            <a:off x="539552" y="4149080"/>
            <a:ext cx="4248472" cy="2252924"/>
          </a:xfrm>
          <a:prstGeom prst="rect">
            <a:avLst/>
          </a:prstGeom>
          <a:solidFill>
            <a:srgbClr val="00ADDC">
              <a:alpha val="50196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44000" indent="-108000" eaLnBrk="0" hangingPunct="0">
              <a:lnSpc>
                <a:spcPct val="130000"/>
              </a:lnSpc>
              <a:buClr>
                <a:schemeClr val="hlink"/>
              </a:buClr>
              <a:buFont typeface="Wingdings" pitchFamily="2" charset="2"/>
              <a:buChar char="§"/>
            </a:pPr>
            <a:r>
              <a:rPr lang="zh-TW" altLang="zh-TW" b="1" dirty="0" smtClean="0">
                <a:latin typeface="微軟正黑體" pitchFamily="34" charset="-120"/>
                <a:ea typeface="微軟正黑體" pitchFamily="34" charset="-120"/>
              </a:rPr>
              <a:t>外聘委員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zh-TW" b="1" dirty="0" smtClean="0">
                <a:latin typeface="微軟正黑體" pitchFamily="34" charset="-120"/>
                <a:ea typeface="微軟正黑體" pitchFamily="34" charset="-120"/>
              </a:rPr>
              <a:t>人： 由主辦學校自工程會專家資料庫遴選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倍</a:t>
            </a:r>
            <a:r>
              <a:rPr lang="zh-TW" altLang="zh-TW" b="1" dirty="0" smtClean="0">
                <a:latin typeface="微軟正黑體" pitchFamily="34" charset="-120"/>
                <a:ea typeface="微軟正黑體" pitchFamily="34" charset="-120"/>
              </a:rPr>
              <a:t>建議名單，簽報市府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供市長圈選</a:t>
            </a:r>
            <a:r>
              <a:rPr lang="zh-TW" altLang="zh-TW" b="1" dirty="0" smtClean="0">
                <a:latin typeface="微軟正黑體" pitchFamily="34" charset="-120"/>
                <a:ea typeface="微軟正黑體" pitchFamily="34" charset="-120"/>
              </a:rPr>
              <a:t>核定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144000" indent="-108000" eaLnBrk="0" hangingPunct="0">
              <a:lnSpc>
                <a:spcPct val="130000"/>
              </a:lnSpc>
              <a:buClr>
                <a:schemeClr val="hlink"/>
              </a:buClr>
              <a:buFont typeface="Wingdings" pitchFamily="2" charset="2"/>
              <a:buChar char="§"/>
            </a:pPr>
            <a:r>
              <a:rPr lang="zh-TW" altLang="zh-TW" b="1" dirty="0" smtClean="0">
                <a:latin typeface="微軟正黑體" pitchFamily="34" charset="-120"/>
                <a:ea typeface="微軟正黑體" pitchFamily="34" charset="-120"/>
              </a:rPr>
              <a:t>內派委員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6</a:t>
            </a:r>
            <a:r>
              <a:rPr lang="zh-TW" altLang="zh-TW" b="1" dirty="0" smtClean="0">
                <a:latin typeface="微軟正黑體" pitchFamily="34" charset="-120"/>
                <a:ea typeface="微軟正黑體" pitchFamily="34" charset="-120"/>
              </a:rPr>
              <a:t>人：由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11</a:t>
            </a:r>
            <a:r>
              <a:rPr lang="zh-TW" altLang="zh-TW" b="1" dirty="0" smtClean="0">
                <a:latin typeface="微軟正黑體" pitchFamily="34" charset="-120"/>
                <a:ea typeface="微軟正黑體" pitchFamily="34" charset="-120"/>
              </a:rPr>
              <a:t>校提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供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倍</a:t>
            </a:r>
            <a:r>
              <a:rPr lang="zh-TW" altLang="zh-TW" b="1" dirty="0" smtClean="0">
                <a:latin typeface="微軟正黑體" pitchFamily="34" charset="-120"/>
                <a:ea typeface="微軟正黑體" pitchFamily="34" charset="-120"/>
              </a:rPr>
              <a:t>建議名單送主辦學校，簽報市府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供市長圈選</a:t>
            </a:r>
            <a:r>
              <a:rPr lang="zh-TW" altLang="zh-TW" b="1" dirty="0" smtClean="0">
                <a:latin typeface="微軟正黑體" pitchFamily="34" charset="-120"/>
                <a:ea typeface="微軟正黑體" pitchFamily="34" charset="-120"/>
              </a:rPr>
              <a:t>核定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2" name="Text Box 62"/>
          <p:cNvSpPr txBox="1">
            <a:spLocks noChangeArrowheads="1"/>
          </p:cNvSpPr>
          <p:nvPr/>
        </p:nvSpPr>
        <p:spPr bwMode="gray">
          <a:xfrm>
            <a:off x="1691680" y="2564904"/>
            <a:ext cx="115212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zh-TW" altLang="zh-TW" b="1" dirty="0" smtClean="0">
                <a:latin typeface="微軟正黑體" pitchFamily="34" charset="-120"/>
                <a:ea typeface="微軟正黑體" pitchFamily="34" charset="-120"/>
              </a:rPr>
              <a:t>採購評選委員會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b="1" dirty="0" smtClean="0">
                <a:latin typeface="微軟正黑體" pitchFamily="34" charset="-120"/>
                <a:ea typeface="微軟正黑體" pitchFamily="34" charset="-120"/>
              </a:rPr>
              <a:t>共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11</a:t>
            </a:r>
            <a:r>
              <a:rPr lang="zh-TW" altLang="zh-TW" b="1" dirty="0" smtClean="0">
                <a:latin typeface="微軟正黑體" pitchFamily="34" charset="-120"/>
                <a:ea typeface="微軟正黑體" pitchFamily="34" charset="-120"/>
              </a:rPr>
              <a:t>人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4" name="Text Box 65"/>
          <p:cNvSpPr txBox="1">
            <a:spLocks noChangeArrowheads="1"/>
          </p:cNvSpPr>
          <p:nvPr/>
        </p:nvSpPr>
        <p:spPr bwMode="gray">
          <a:xfrm>
            <a:off x="6948264" y="2564904"/>
            <a:ext cx="112883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zh-TW" altLang="zh-TW" b="1" dirty="0" smtClean="0">
                <a:latin typeface="微軟正黑體" pitchFamily="34" charset="-120"/>
                <a:ea typeface="微軟正黑體" pitchFamily="34" charset="-120"/>
              </a:rPr>
              <a:t>採購工作小組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lvl="0" algn="ctr"/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zh-TW" b="1" dirty="0" smtClean="0">
                <a:latin typeface="微軟正黑體" pitchFamily="34" charset="-120"/>
                <a:ea typeface="微軟正黑體" pitchFamily="34" charset="-120"/>
              </a:rPr>
              <a:t>共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11</a:t>
            </a:r>
            <a:r>
              <a:rPr lang="zh-TW" altLang="zh-TW" b="1" dirty="0" smtClean="0">
                <a:latin typeface="微軟正黑體" pitchFamily="34" charset="-120"/>
                <a:ea typeface="微軟正黑體" pitchFamily="34" charset="-120"/>
              </a:rPr>
              <a:t>人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5" name="Line 69"/>
          <p:cNvSpPr>
            <a:spLocks noChangeShapeType="1"/>
          </p:cNvSpPr>
          <p:nvPr/>
        </p:nvSpPr>
        <p:spPr bwMode="gray">
          <a:xfrm>
            <a:off x="4918845" y="2258666"/>
            <a:ext cx="0" cy="3349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 b="1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6" name="Line 70"/>
          <p:cNvSpPr>
            <a:spLocks noChangeShapeType="1"/>
          </p:cNvSpPr>
          <p:nvPr/>
        </p:nvSpPr>
        <p:spPr bwMode="gray">
          <a:xfrm flipH="1" flipV="1">
            <a:off x="3707902" y="2276872"/>
            <a:ext cx="237626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zh-TW" altLang="en-US" b="1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7" name="Text Box 71"/>
          <p:cNvSpPr txBox="1">
            <a:spLocks noChangeArrowheads="1"/>
          </p:cNvSpPr>
          <p:nvPr/>
        </p:nvSpPr>
        <p:spPr bwMode="gray">
          <a:xfrm>
            <a:off x="3635896" y="1412776"/>
            <a:ext cx="2520280" cy="851387"/>
          </a:xfrm>
          <a:prstGeom prst="rect">
            <a:avLst/>
          </a:prstGeom>
          <a:solidFill>
            <a:srgbClr val="B0105C">
              <a:alpha val="50196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 eaLnBrk="0" hangingPunct="0">
              <a:lnSpc>
                <a:spcPct val="130000"/>
              </a:lnSpc>
              <a:buClr>
                <a:schemeClr val="accent2"/>
              </a:buClr>
            </a:pPr>
            <a:r>
              <a:rPr lang="zh-TW" altLang="zh-TW" sz="2000" b="1" dirty="0" smtClean="0">
                <a:latin typeface="微軟正黑體" pitchFamily="34" charset="-120"/>
                <a:ea typeface="微軟正黑體" pitchFamily="34" charset="-120"/>
              </a:rPr>
              <a:t>成立採購評選委員會及採購工作小組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8" name="Line 72"/>
          <p:cNvSpPr>
            <a:spLocks noChangeShapeType="1"/>
          </p:cNvSpPr>
          <p:nvPr/>
        </p:nvSpPr>
        <p:spPr bwMode="gray">
          <a:xfrm>
            <a:off x="7546718" y="3784512"/>
            <a:ext cx="0" cy="3349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 b="1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9" name="Line 73"/>
          <p:cNvSpPr>
            <a:spLocks noChangeShapeType="1"/>
          </p:cNvSpPr>
          <p:nvPr/>
        </p:nvSpPr>
        <p:spPr bwMode="gray">
          <a:xfrm flipH="1">
            <a:off x="6735506" y="4119474"/>
            <a:ext cx="15875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zh-TW" altLang="en-US" b="1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0" name="Text Box 74"/>
          <p:cNvSpPr txBox="1">
            <a:spLocks noChangeArrowheads="1"/>
          </p:cNvSpPr>
          <p:nvPr/>
        </p:nvSpPr>
        <p:spPr bwMode="gray">
          <a:xfrm>
            <a:off x="6700581" y="4182974"/>
            <a:ext cx="1831859" cy="1532727"/>
          </a:xfrm>
          <a:prstGeom prst="rect">
            <a:avLst/>
          </a:prstGeom>
          <a:solidFill>
            <a:srgbClr val="3F6D19">
              <a:alpha val="50196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44000" indent="-108000" algn="just" eaLnBrk="0" hangingPunct="0">
              <a:lnSpc>
                <a:spcPct val="130000"/>
              </a:lnSpc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11</a:t>
            </a:r>
            <a:r>
              <a:rPr lang="zh-TW" altLang="zh-TW" b="1" dirty="0" smtClean="0">
                <a:latin typeface="微軟正黑體" pitchFamily="34" charset="-120"/>
                <a:ea typeface="微軟正黑體" pitchFamily="34" charset="-120"/>
              </a:rPr>
              <a:t>校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各</a:t>
            </a:r>
            <a:r>
              <a:rPr lang="zh-TW" altLang="zh-TW" b="1" dirty="0" smtClean="0">
                <a:latin typeface="微軟正黑體" pitchFamily="34" charset="-120"/>
                <a:ea typeface="微軟正黑體" pitchFamily="34" charset="-120"/>
              </a:rPr>
              <a:t>指派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zh-TW" b="1" dirty="0" smtClean="0">
                <a:latin typeface="微軟正黑體" pitchFamily="34" charset="-120"/>
                <a:ea typeface="微軟正黑體" pitchFamily="34" charset="-120"/>
              </a:rPr>
              <a:t>人擔任，由主辦學校簽報市府核定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grpSp>
        <p:nvGrpSpPr>
          <p:cNvPr id="7" name="Group 79"/>
          <p:cNvGrpSpPr>
            <a:grpSpLocks/>
          </p:cNvGrpSpPr>
          <p:nvPr/>
        </p:nvGrpSpPr>
        <p:grpSpPr bwMode="auto">
          <a:xfrm>
            <a:off x="0" y="2420888"/>
            <a:ext cx="12492880" cy="1536700"/>
            <a:chOff x="0" y="2015"/>
            <a:chExt cx="5760" cy="968"/>
          </a:xfrm>
        </p:grpSpPr>
        <p:sp>
          <p:nvSpPr>
            <p:cNvPr id="65" name="Rectangle 80"/>
            <p:cNvSpPr>
              <a:spLocks noChangeArrowheads="1"/>
            </p:cNvSpPr>
            <p:nvPr/>
          </p:nvSpPr>
          <p:spPr bwMode="ltGray">
            <a:xfrm>
              <a:off x="0" y="2475"/>
              <a:ext cx="624" cy="48"/>
            </a:xfrm>
            <a:prstGeom prst="rect">
              <a:avLst/>
            </a:prstGeom>
            <a:solidFill>
              <a:srgbClr val="5F5F5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 b="1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6" name="Rectangle 81"/>
            <p:cNvSpPr>
              <a:spLocks noChangeArrowheads="1"/>
            </p:cNvSpPr>
            <p:nvPr/>
          </p:nvSpPr>
          <p:spPr bwMode="ltGray">
            <a:xfrm>
              <a:off x="5088" y="2471"/>
              <a:ext cx="672" cy="48"/>
            </a:xfrm>
            <a:prstGeom prst="rect">
              <a:avLst/>
            </a:prstGeom>
            <a:solidFill>
              <a:srgbClr val="5F5F5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 b="1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7" name="Rectangle 82"/>
            <p:cNvSpPr>
              <a:spLocks noChangeArrowheads="1"/>
            </p:cNvSpPr>
            <p:nvPr/>
          </p:nvSpPr>
          <p:spPr bwMode="ltGray">
            <a:xfrm>
              <a:off x="1383" y="2475"/>
              <a:ext cx="501" cy="47"/>
            </a:xfrm>
            <a:prstGeom prst="rect">
              <a:avLst/>
            </a:prstGeom>
            <a:solidFill>
              <a:srgbClr val="5F5F5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 b="1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8" name="Rectangle 83"/>
            <p:cNvSpPr>
              <a:spLocks noChangeArrowheads="1"/>
            </p:cNvSpPr>
            <p:nvPr/>
          </p:nvSpPr>
          <p:spPr bwMode="ltGray">
            <a:xfrm>
              <a:off x="2639" y="2475"/>
              <a:ext cx="457" cy="47"/>
            </a:xfrm>
            <a:prstGeom prst="rect">
              <a:avLst/>
            </a:prstGeom>
            <a:solidFill>
              <a:srgbClr val="5F5F5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 b="1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9" name="Rectangle 84"/>
            <p:cNvSpPr>
              <a:spLocks noChangeArrowheads="1"/>
            </p:cNvSpPr>
            <p:nvPr/>
          </p:nvSpPr>
          <p:spPr bwMode="ltGray">
            <a:xfrm>
              <a:off x="3861" y="2475"/>
              <a:ext cx="476" cy="47"/>
            </a:xfrm>
            <a:prstGeom prst="rect">
              <a:avLst/>
            </a:prstGeom>
            <a:solidFill>
              <a:srgbClr val="5F5F5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 b="1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0" name="AutoShape 85"/>
            <p:cNvSpPr>
              <a:spLocks noChangeArrowheads="1"/>
            </p:cNvSpPr>
            <p:nvPr/>
          </p:nvSpPr>
          <p:spPr bwMode="ltGray">
            <a:xfrm>
              <a:off x="1839" y="2072"/>
              <a:ext cx="831" cy="911"/>
            </a:xfrm>
            <a:custGeom>
              <a:avLst/>
              <a:gdLst>
                <a:gd name="G0" fmla="+- 9587 0 0"/>
                <a:gd name="G1" fmla="+- -11745567 0 0"/>
                <a:gd name="G2" fmla="+- 0 0 -11745567"/>
                <a:gd name="T0" fmla="*/ 0 256 1"/>
                <a:gd name="T1" fmla="*/ 180 256 1"/>
                <a:gd name="G3" fmla="+- -11745567 T0 T1"/>
                <a:gd name="T2" fmla="*/ 0 256 1"/>
                <a:gd name="T3" fmla="*/ 90 256 1"/>
                <a:gd name="G4" fmla="+- -11745567 T2 T3"/>
                <a:gd name="G5" fmla="*/ G4 2 1"/>
                <a:gd name="T4" fmla="*/ 90 256 1"/>
                <a:gd name="T5" fmla="*/ 0 256 1"/>
                <a:gd name="G6" fmla="+- -11745567 T4 T5"/>
                <a:gd name="G7" fmla="*/ G6 2 1"/>
                <a:gd name="G8" fmla="abs -11745567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587"/>
                <a:gd name="G18" fmla="*/ 9587 1 2"/>
                <a:gd name="G19" fmla="+- G18 5400 0"/>
                <a:gd name="G20" fmla="cos G19 -11745567"/>
                <a:gd name="G21" fmla="sin G19 -11745567"/>
                <a:gd name="G22" fmla="+- G20 10800 0"/>
                <a:gd name="G23" fmla="+- G21 10800 0"/>
                <a:gd name="G24" fmla="+- 10800 0 G20"/>
                <a:gd name="G25" fmla="+- 9587 10800 0"/>
                <a:gd name="G26" fmla="?: G9 G17 G25"/>
                <a:gd name="G27" fmla="?: G9 0 21600"/>
                <a:gd name="G28" fmla="cos 10800 -11745567"/>
                <a:gd name="G29" fmla="sin 10800 -11745567"/>
                <a:gd name="G30" fmla="sin 9587 -11745567"/>
                <a:gd name="G31" fmla="+- G28 10800 0"/>
                <a:gd name="G32" fmla="+- G29 10800 0"/>
                <a:gd name="G33" fmla="+- G30 10800 0"/>
                <a:gd name="G34" fmla="?: G4 0 G31"/>
                <a:gd name="G35" fmla="?: -11745567 G34 0"/>
                <a:gd name="G36" fmla="?: G6 G35 G31"/>
                <a:gd name="G37" fmla="+- 21600 0 G36"/>
                <a:gd name="G38" fmla="?: G4 0 G33"/>
                <a:gd name="G39" fmla="?: -11745567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606 w 21600"/>
                <a:gd name="T15" fmla="*/ 10661 h 21600"/>
                <a:gd name="T16" fmla="*/ 10800 w 21600"/>
                <a:gd name="T17" fmla="*/ 1213 h 21600"/>
                <a:gd name="T18" fmla="*/ 20994 w 21600"/>
                <a:gd name="T19" fmla="*/ 1066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213" y="10670"/>
                  </a:moveTo>
                  <a:cubicBezTo>
                    <a:pt x="1284" y="5426"/>
                    <a:pt x="5555" y="1212"/>
                    <a:pt x="10800" y="1213"/>
                  </a:cubicBezTo>
                  <a:cubicBezTo>
                    <a:pt x="16044" y="1213"/>
                    <a:pt x="20315" y="5426"/>
                    <a:pt x="20386" y="10670"/>
                  </a:cubicBezTo>
                  <a:lnTo>
                    <a:pt x="21599" y="10653"/>
                  </a:lnTo>
                  <a:cubicBezTo>
                    <a:pt x="21518" y="4746"/>
                    <a:pt x="16707" y="-1"/>
                    <a:pt x="10799" y="0"/>
                  </a:cubicBezTo>
                  <a:cubicBezTo>
                    <a:pt x="4892" y="0"/>
                    <a:pt x="81" y="4746"/>
                    <a:pt x="0" y="10653"/>
                  </a:cubicBezTo>
                  <a:close/>
                </a:path>
              </a:pathLst>
            </a:custGeom>
            <a:solidFill>
              <a:srgbClr val="5F5F5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 b="1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1" name="AutoShape 86"/>
            <p:cNvSpPr>
              <a:spLocks noChangeArrowheads="1"/>
            </p:cNvSpPr>
            <p:nvPr/>
          </p:nvSpPr>
          <p:spPr bwMode="ltGray">
            <a:xfrm>
              <a:off x="4297" y="2072"/>
              <a:ext cx="831" cy="911"/>
            </a:xfrm>
            <a:custGeom>
              <a:avLst/>
              <a:gdLst>
                <a:gd name="G0" fmla="+- 9587 0 0"/>
                <a:gd name="G1" fmla="+- -11745567 0 0"/>
                <a:gd name="G2" fmla="+- 0 0 -11745567"/>
                <a:gd name="T0" fmla="*/ 0 256 1"/>
                <a:gd name="T1" fmla="*/ 180 256 1"/>
                <a:gd name="G3" fmla="+- -11745567 T0 T1"/>
                <a:gd name="T2" fmla="*/ 0 256 1"/>
                <a:gd name="T3" fmla="*/ 90 256 1"/>
                <a:gd name="G4" fmla="+- -11745567 T2 T3"/>
                <a:gd name="G5" fmla="*/ G4 2 1"/>
                <a:gd name="T4" fmla="*/ 90 256 1"/>
                <a:gd name="T5" fmla="*/ 0 256 1"/>
                <a:gd name="G6" fmla="+- -11745567 T4 T5"/>
                <a:gd name="G7" fmla="*/ G6 2 1"/>
                <a:gd name="G8" fmla="abs -11745567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587"/>
                <a:gd name="G18" fmla="*/ 9587 1 2"/>
                <a:gd name="G19" fmla="+- G18 5400 0"/>
                <a:gd name="G20" fmla="cos G19 -11745567"/>
                <a:gd name="G21" fmla="sin G19 -11745567"/>
                <a:gd name="G22" fmla="+- G20 10800 0"/>
                <a:gd name="G23" fmla="+- G21 10800 0"/>
                <a:gd name="G24" fmla="+- 10800 0 G20"/>
                <a:gd name="G25" fmla="+- 9587 10800 0"/>
                <a:gd name="G26" fmla="?: G9 G17 G25"/>
                <a:gd name="G27" fmla="?: G9 0 21600"/>
                <a:gd name="G28" fmla="cos 10800 -11745567"/>
                <a:gd name="G29" fmla="sin 10800 -11745567"/>
                <a:gd name="G30" fmla="sin 9587 -11745567"/>
                <a:gd name="G31" fmla="+- G28 10800 0"/>
                <a:gd name="G32" fmla="+- G29 10800 0"/>
                <a:gd name="G33" fmla="+- G30 10800 0"/>
                <a:gd name="G34" fmla="?: G4 0 G31"/>
                <a:gd name="G35" fmla="?: -11745567 G34 0"/>
                <a:gd name="G36" fmla="?: G6 G35 G31"/>
                <a:gd name="G37" fmla="+- 21600 0 G36"/>
                <a:gd name="G38" fmla="?: G4 0 G33"/>
                <a:gd name="G39" fmla="?: -11745567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606 w 21600"/>
                <a:gd name="T15" fmla="*/ 10661 h 21600"/>
                <a:gd name="T16" fmla="*/ 10800 w 21600"/>
                <a:gd name="T17" fmla="*/ 1213 h 21600"/>
                <a:gd name="T18" fmla="*/ 20994 w 21600"/>
                <a:gd name="T19" fmla="*/ 1066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213" y="10670"/>
                  </a:moveTo>
                  <a:cubicBezTo>
                    <a:pt x="1284" y="5426"/>
                    <a:pt x="5555" y="1212"/>
                    <a:pt x="10800" y="1213"/>
                  </a:cubicBezTo>
                  <a:cubicBezTo>
                    <a:pt x="16044" y="1213"/>
                    <a:pt x="20315" y="5426"/>
                    <a:pt x="20386" y="10670"/>
                  </a:cubicBezTo>
                  <a:lnTo>
                    <a:pt x="21599" y="10653"/>
                  </a:lnTo>
                  <a:cubicBezTo>
                    <a:pt x="21518" y="4746"/>
                    <a:pt x="16707" y="-1"/>
                    <a:pt x="10799" y="0"/>
                  </a:cubicBezTo>
                  <a:cubicBezTo>
                    <a:pt x="4892" y="0"/>
                    <a:pt x="81" y="4746"/>
                    <a:pt x="0" y="10653"/>
                  </a:cubicBezTo>
                  <a:close/>
                </a:path>
              </a:pathLst>
            </a:custGeom>
            <a:solidFill>
              <a:srgbClr val="5F5F5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 b="1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2" name="AutoShape 87"/>
            <p:cNvSpPr>
              <a:spLocks noChangeArrowheads="1"/>
            </p:cNvSpPr>
            <p:nvPr/>
          </p:nvSpPr>
          <p:spPr bwMode="ltGray">
            <a:xfrm flipV="1">
              <a:off x="603" y="2015"/>
              <a:ext cx="831" cy="911"/>
            </a:xfrm>
            <a:custGeom>
              <a:avLst/>
              <a:gdLst>
                <a:gd name="G0" fmla="+- 9587 0 0"/>
                <a:gd name="G1" fmla="+- -11745567 0 0"/>
                <a:gd name="G2" fmla="+- 0 0 -11745567"/>
                <a:gd name="T0" fmla="*/ 0 256 1"/>
                <a:gd name="T1" fmla="*/ 180 256 1"/>
                <a:gd name="G3" fmla="+- -11745567 T0 T1"/>
                <a:gd name="T2" fmla="*/ 0 256 1"/>
                <a:gd name="T3" fmla="*/ 90 256 1"/>
                <a:gd name="G4" fmla="+- -11745567 T2 T3"/>
                <a:gd name="G5" fmla="*/ G4 2 1"/>
                <a:gd name="T4" fmla="*/ 90 256 1"/>
                <a:gd name="T5" fmla="*/ 0 256 1"/>
                <a:gd name="G6" fmla="+- -11745567 T4 T5"/>
                <a:gd name="G7" fmla="*/ G6 2 1"/>
                <a:gd name="G8" fmla="abs -11745567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587"/>
                <a:gd name="G18" fmla="*/ 9587 1 2"/>
                <a:gd name="G19" fmla="+- G18 5400 0"/>
                <a:gd name="G20" fmla="cos G19 -11745567"/>
                <a:gd name="G21" fmla="sin G19 -11745567"/>
                <a:gd name="G22" fmla="+- G20 10800 0"/>
                <a:gd name="G23" fmla="+- G21 10800 0"/>
                <a:gd name="G24" fmla="+- 10800 0 G20"/>
                <a:gd name="G25" fmla="+- 9587 10800 0"/>
                <a:gd name="G26" fmla="?: G9 G17 G25"/>
                <a:gd name="G27" fmla="?: G9 0 21600"/>
                <a:gd name="G28" fmla="cos 10800 -11745567"/>
                <a:gd name="G29" fmla="sin 10800 -11745567"/>
                <a:gd name="G30" fmla="sin 9587 -11745567"/>
                <a:gd name="G31" fmla="+- G28 10800 0"/>
                <a:gd name="G32" fmla="+- G29 10800 0"/>
                <a:gd name="G33" fmla="+- G30 10800 0"/>
                <a:gd name="G34" fmla="?: G4 0 G31"/>
                <a:gd name="G35" fmla="?: -11745567 G34 0"/>
                <a:gd name="G36" fmla="?: G6 G35 G31"/>
                <a:gd name="G37" fmla="+- 21600 0 G36"/>
                <a:gd name="G38" fmla="?: G4 0 G33"/>
                <a:gd name="G39" fmla="?: -11745567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606 w 21600"/>
                <a:gd name="T15" fmla="*/ 10661 h 21600"/>
                <a:gd name="T16" fmla="*/ 10800 w 21600"/>
                <a:gd name="T17" fmla="*/ 1213 h 21600"/>
                <a:gd name="T18" fmla="*/ 20994 w 21600"/>
                <a:gd name="T19" fmla="*/ 1066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213" y="10670"/>
                  </a:moveTo>
                  <a:cubicBezTo>
                    <a:pt x="1284" y="5426"/>
                    <a:pt x="5555" y="1212"/>
                    <a:pt x="10800" y="1213"/>
                  </a:cubicBezTo>
                  <a:cubicBezTo>
                    <a:pt x="16044" y="1213"/>
                    <a:pt x="20315" y="5426"/>
                    <a:pt x="20386" y="10670"/>
                  </a:cubicBezTo>
                  <a:lnTo>
                    <a:pt x="21599" y="10653"/>
                  </a:lnTo>
                  <a:cubicBezTo>
                    <a:pt x="21518" y="4746"/>
                    <a:pt x="16707" y="-1"/>
                    <a:pt x="10799" y="0"/>
                  </a:cubicBezTo>
                  <a:cubicBezTo>
                    <a:pt x="4892" y="0"/>
                    <a:pt x="81" y="4746"/>
                    <a:pt x="0" y="10653"/>
                  </a:cubicBezTo>
                  <a:close/>
                </a:path>
              </a:pathLst>
            </a:custGeom>
            <a:solidFill>
              <a:srgbClr val="5F5F5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 b="1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3" name="AutoShape 88"/>
            <p:cNvSpPr>
              <a:spLocks noChangeArrowheads="1"/>
            </p:cNvSpPr>
            <p:nvPr/>
          </p:nvSpPr>
          <p:spPr bwMode="ltGray">
            <a:xfrm flipV="1">
              <a:off x="3063" y="2015"/>
              <a:ext cx="831" cy="911"/>
            </a:xfrm>
            <a:custGeom>
              <a:avLst/>
              <a:gdLst>
                <a:gd name="G0" fmla="+- 9587 0 0"/>
                <a:gd name="G1" fmla="+- -11745567 0 0"/>
                <a:gd name="G2" fmla="+- 0 0 -11745567"/>
                <a:gd name="T0" fmla="*/ 0 256 1"/>
                <a:gd name="T1" fmla="*/ 180 256 1"/>
                <a:gd name="G3" fmla="+- -11745567 T0 T1"/>
                <a:gd name="T2" fmla="*/ 0 256 1"/>
                <a:gd name="T3" fmla="*/ 90 256 1"/>
                <a:gd name="G4" fmla="+- -11745567 T2 T3"/>
                <a:gd name="G5" fmla="*/ G4 2 1"/>
                <a:gd name="T4" fmla="*/ 90 256 1"/>
                <a:gd name="T5" fmla="*/ 0 256 1"/>
                <a:gd name="G6" fmla="+- -11745567 T4 T5"/>
                <a:gd name="G7" fmla="*/ G6 2 1"/>
                <a:gd name="G8" fmla="abs -11745567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587"/>
                <a:gd name="G18" fmla="*/ 9587 1 2"/>
                <a:gd name="G19" fmla="+- G18 5400 0"/>
                <a:gd name="G20" fmla="cos G19 -11745567"/>
                <a:gd name="G21" fmla="sin G19 -11745567"/>
                <a:gd name="G22" fmla="+- G20 10800 0"/>
                <a:gd name="G23" fmla="+- G21 10800 0"/>
                <a:gd name="G24" fmla="+- 10800 0 G20"/>
                <a:gd name="G25" fmla="+- 9587 10800 0"/>
                <a:gd name="G26" fmla="?: G9 G17 G25"/>
                <a:gd name="G27" fmla="?: G9 0 21600"/>
                <a:gd name="G28" fmla="cos 10800 -11745567"/>
                <a:gd name="G29" fmla="sin 10800 -11745567"/>
                <a:gd name="G30" fmla="sin 9587 -11745567"/>
                <a:gd name="G31" fmla="+- G28 10800 0"/>
                <a:gd name="G32" fmla="+- G29 10800 0"/>
                <a:gd name="G33" fmla="+- G30 10800 0"/>
                <a:gd name="G34" fmla="?: G4 0 G31"/>
                <a:gd name="G35" fmla="?: -11745567 G34 0"/>
                <a:gd name="G36" fmla="?: G6 G35 G31"/>
                <a:gd name="G37" fmla="+- 21600 0 G36"/>
                <a:gd name="G38" fmla="?: G4 0 G33"/>
                <a:gd name="G39" fmla="?: -11745567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606 w 21600"/>
                <a:gd name="T15" fmla="*/ 10661 h 21600"/>
                <a:gd name="T16" fmla="*/ 10800 w 21600"/>
                <a:gd name="T17" fmla="*/ 1213 h 21600"/>
                <a:gd name="T18" fmla="*/ 20994 w 21600"/>
                <a:gd name="T19" fmla="*/ 1066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213" y="10670"/>
                  </a:moveTo>
                  <a:cubicBezTo>
                    <a:pt x="1284" y="5426"/>
                    <a:pt x="5555" y="1212"/>
                    <a:pt x="10800" y="1213"/>
                  </a:cubicBezTo>
                  <a:cubicBezTo>
                    <a:pt x="16044" y="1213"/>
                    <a:pt x="20315" y="5426"/>
                    <a:pt x="20386" y="10670"/>
                  </a:cubicBezTo>
                  <a:lnTo>
                    <a:pt x="21599" y="10653"/>
                  </a:lnTo>
                  <a:cubicBezTo>
                    <a:pt x="21518" y="4746"/>
                    <a:pt x="16707" y="-1"/>
                    <a:pt x="10799" y="0"/>
                  </a:cubicBezTo>
                  <a:cubicBezTo>
                    <a:pt x="4892" y="0"/>
                    <a:pt x="81" y="4746"/>
                    <a:pt x="0" y="10653"/>
                  </a:cubicBezTo>
                  <a:close/>
                </a:path>
              </a:pathLst>
            </a:custGeom>
            <a:solidFill>
              <a:srgbClr val="5F5F5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 b="1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059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伍、問題與解決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(1)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386F-638B-4480-9A19-24D8F53DABD7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51" name="Freeform 123"/>
          <p:cNvSpPr>
            <a:spLocks/>
          </p:cNvSpPr>
          <p:nvPr/>
        </p:nvSpPr>
        <p:spPr bwMode="gray">
          <a:xfrm>
            <a:off x="0" y="1340768"/>
            <a:ext cx="8964488" cy="4743697"/>
          </a:xfrm>
          <a:custGeom>
            <a:avLst/>
            <a:gdLst/>
            <a:ahLst/>
            <a:cxnLst>
              <a:cxn ang="0">
                <a:pos x="0" y="2387"/>
              </a:cxn>
              <a:cxn ang="0">
                <a:pos x="0" y="2668"/>
              </a:cxn>
              <a:cxn ang="0">
                <a:pos x="5218" y="220"/>
              </a:cxn>
              <a:cxn ang="0">
                <a:pos x="4011" y="0"/>
              </a:cxn>
              <a:cxn ang="0">
                <a:pos x="0" y="2387"/>
              </a:cxn>
            </a:cxnLst>
            <a:rect l="0" t="0" r="r" b="b"/>
            <a:pathLst>
              <a:path w="5218" h="2716">
                <a:moveTo>
                  <a:pt x="0" y="2387"/>
                </a:moveTo>
                <a:cubicBezTo>
                  <a:pt x="0" y="2527"/>
                  <a:pt x="0" y="2668"/>
                  <a:pt x="0" y="2668"/>
                </a:cubicBezTo>
                <a:cubicBezTo>
                  <a:pt x="2256" y="2716"/>
                  <a:pt x="4539" y="1996"/>
                  <a:pt x="5218" y="220"/>
                </a:cubicBezTo>
                <a:lnTo>
                  <a:pt x="4011" y="0"/>
                </a:lnTo>
                <a:cubicBezTo>
                  <a:pt x="3333" y="2003"/>
                  <a:pt x="638" y="2311"/>
                  <a:pt x="0" y="2387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grpSp>
        <p:nvGrpSpPr>
          <p:cNvPr id="59" name="Group 131"/>
          <p:cNvGrpSpPr>
            <a:grpSpLocks/>
          </p:cNvGrpSpPr>
          <p:nvPr/>
        </p:nvGrpSpPr>
        <p:grpSpPr bwMode="auto">
          <a:xfrm>
            <a:off x="1331640" y="4077072"/>
            <a:ext cx="1512168" cy="1654075"/>
            <a:chOff x="192" y="1917"/>
            <a:chExt cx="1042" cy="1102"/>
          </a:xfrm>
        </p:grpSpPr>
        <p:pic>
          <p:nvPicPr>
            <p:cNvPr id="61" name="Picture 132" descr="light_shadow"/>
            <p:cNvPicPr>
              <a:picLocks noChangeAspect="1" noChangeArrowheads="1"/>
            </p:cNvPicPr>
            <p:nvPr/>
          </p:nvPicPr>
          <p:blipFill>
            <a:blip r:embed="rId2" cstate="print">
              <a:lum bright="-78000" contrast="-78000"/>
            </a:blip>
            <a:srcRect/>
            <a:stretch>
              <a:fillRect/>
            </a:stretch>
          </p:blipFill>
          <p:spPr bwMode="gray">
            <a:xfrm>
              <a:off x="291" y="2781"/>
              <a:ext cx="858" cy="238"/>
            </a:xfrm>
            <a:prstGeom prst="rect">
              <a:avLst/>
            </a:prstGeom>
            <a:noFill/>
          </p:spPr>
        </p:pic>
        <p:pic>
          <p:nvPicPr>
            <p:cNvPr id="62" name="Picture 133" descr="circuler_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192" y="1917"/>
              <a:ext cx="1042" cy="1016"/>
            </a:xfrm>
            <a:prstGeom prst="rect">
              <a:avLst/>
            </a:prstGeom>
            <a:noFill/>
          </p:spPr>
        </p:pic>
        <p:sp>
          <p:nvSpPr>
            <p:cNvPr id="63" name="Oval 134"/>
            <p:cNvSpPr>
              <a:spLocks noChangeArrowheads="1"/>
            </p:cNvSpPr>
            <p:nvPr/>
          </p:nvSpPr>
          <p:spPr bwMode="gray">
            <a:xfrm>
              <a:off x="192" y="1917"/>
              <a:ext cx="1035" cy="101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5" name="Group 137"/>
          <p:cNvGrpSpPr>
            <a:grpSpLocks/>
          </p:cNvGrpSpPr>
          <p:nvPr/>
        </p:nvGrpSpPr>
        <p:grpSpPr bwMode="auto">
          <a:xfrm>
            <a:off x="3419872" y="3284984"/>
            <a:ext cx="1872208" cy="1895449"/>
            <a:chOff x="192" y="1917"/>
            <a:chExt cx="1042" cy="1102"/>
          </a:xfrm>
        </p:grpSpPr>
        <p:pic>
          <p:nvPicPr>
            <p:cNvPr id="67" name="Picture 138" descr="light_shadow"/>
            <p:cNvPicPr>
              <a:picLocks noChangeAspect="1" noChangeArrowheads="1"/>
            </p:cNvPicPr>
            <p:nvPr/>
          </p:nvPicPr>
          <p:blipFill>
            <a:blip r:embed="rId4" cstate="print">
              <a:lum bright="-78000" contrast="-78000"/>
            </a:blip>
            <a:srcRect/>
            <a:stretch>
              <a:fillRect/>
            </a:stretch>
          </p:blipFill>
          <p:spPr bwMode="gray">
            <a:xfrm>
              <a:off x="291" y="2781"/>
              <a:ext cx="858" cy="238"/>
            </a:xfrm>
            <a:prstGeom prst="rect">
              <a:avLst/>
            </a:prstGeom>
            <a:noFill/>
          </p:spPr>
        </p:pic>
        <p:pic>
          <p:nvPicPr>
            <p:cNvPr id="68" name="Picture 139" descr="circuler_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gray">
            <a:xfrm>
              <a:off x="192" y="1917"/>
              <a:ext cx="1042" cy="1016"/>
            </a:xfrm>
            <a:prstGeom prst="rect">
              <a:avLst/>
            </a:prstGeom>
            <a:noFill/>
          </p:spPr>
        </p:pic>
        <p:sp>
          <p:nvSpPr>
            <p:cNvPr id="69" name="Oval 140"/>
            <p:cNvSpPr>
              <a:spLocks noChangeArrowheads="1"/>
            </p:cNvSpPr>
            <p:nvPr/>
          </p:nvSpPr>
          <p:spPr bwMode="gray">
            <a:xfrm>
              <a:off x="192" y="1917"/>
              <a:ext cx="1035" cy="101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71" name="Group 143"/>
          <p:cNvGrpSpPr>
            <a:grpSpLocks/>
          </p:cNvGrpSpPr>
          <p:nvPr/>
        </p:nvGrpSpPr>
        <p:grpSpPr bwMode="auto">
          <a:xfrm>
            <a:off x="5724128" y="1916832"/>
            <a:ext cx="2016674" cy="1947663"/>
            <a:chOff x="192" y="1917"/>
            <a:chExt cx="1042" cy="1102"/>
          </a:xfrm>
        </p:grpSpPr>
        <p:pic>
          <p:nvPicPr>
            <p:cNvPr id="73" name="Picture 144" descr="light_shadow"/>
            <p:cNvPicPr>
              <a:picLocks noChangeAspect="1" noChangeArrowheads="1"/>
            </p:cNvPicPr>
            <p:nvPr/>
          </p:nvPicPr>
          <p:blipFill>
            <a:blip r:embed="rId6" cstate="print">
              <a:lum bright="-78000" contrast="-78000"/>
            </a:blip>
            <a:srcRect/>
            <a:stretch>
              <a:fillRect/>
            </a:stretch>
          </p:blipFill>
          <p:spPr bwMode="gray">
            <a:xfrm>
              <a:off x="291" y="2781"/>
              <a:ext cx="858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4" name="Picture 145" descr="circuler_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gray">
            <a:xfrm>
              <a:off x="192" y="1917"/>
              <a:ext cx="1042" cy="1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5" name="Oval 146"/>
            <p:cNvSpPr>
              <a:spLocks noChangeArrowheads="1"/>
            </p:cNvSpPr>
            <p:nvPr/>
          </p:nvSpPr>
          <p:spPr bwMode="gray">
            <a:xfrm>
              <a:off x="192" y="1917"/>
              <a:ext cx="1035" cy="101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80" name="Text Box 18"/>
          <p:cNvSpPr txBox="1">
            <a:spLocks noChangeArrowheads="1"/>
          </p:cNvSpPr>
          <p:nvPr/>
        </p:nvSpPr>
        <p:spPr bwMode="white">
          <a:xfrm>
            <a:off x="1619672" y="4365104"/>
            <a:ext cx="1067413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zh-TW" altLang="en-US" sz="2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</a:t>
            </a:r>
            <a:r>
              <a:rPr lang="zh-TW" altLang="en-US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問題</a:t>
            </a:r>
            <a:endParaRPr lang="zh-TW" altLang="en-US" sz="28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1" name="Text Box 18"/>
          <p:cNvSpPr txBox="1">
            <a:spLocks noChangeArrowheads="1"/>
          </p:cNvSpPr>
          <p:nvPr/>
        </p:nvSpPr>
        <p:spPr bwMode="white">
          <a:xfrm>
            <a:off x="3419872" y="3645024"/>
            <a:ext cx="1872208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zh-TW" altLang="en-US" sz="2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家長</a:t>
            </a:r>
            <a:endParaRPr lang="en-US" altLang="zh-TW" sz="28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/>
            <a:r>
              <a:rPr lang="zh-TW" altLang="en-US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問題</a:t>
            </a:r>
            <a:endParaRPr lang="en-US" altLang="zh-TW" sz="28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2" name="Text Box 18"/>
          <p:cNvSpPr txBox="1">
            <a:spLocks noChangeArrowheads="1"/>
          </p:cNvSpPr>
          <p:nvPr/>
        </p:nvSpPr>
        <p:spPr bwMode="white">
          <a:xfrm>
            <a:off x="5796136" y="2348880"/>
            <a:ext cx="1800199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zh-TW" altLang="en-US" sz="2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</a:t>
            </a:r>
            <a:endParaRPr lang="en-US" altLang="zh-TW" sz="28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/>
            <a:r>
              <a:rPr lang="zh-TW" altLang="en-US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問題</a:t>
            </a:r>
            <a:endParaRPr lang="en-US" altLang="zh-TW" sz="28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5" name="綵帶 (弧形向下) 84"/>
          <p:cNvSpPr/>
          <p:nvPr/>
        </p:nvSpPr>
        <p:spPr>
          <a:xfrm rot="20935905">
            <a:off x="499345" y="1609381"/>
            <a:ext cx="4445222" cy="1512168"/>
          </a:xfrm>
          <a:prstGeom prst="ellipseRibbon">
            <a:avLst>
              <a:gd name="adj1" fmla="val 25000"/>
              <a:gd name="adj2" fmla="val 68079"/>
              <a:gd name="adj3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TW" altLang="en-US" sz="30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團膳統一採購</a:t>
            </a:r>
            <a:endParaRPr lang="en-US" altLang="zh-TW" sz="3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193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17" y="206574"/>
            <a:ext cx="9144000" cy="1143000"/>
          </a:xfrm>
        </p:spPr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伍、問題與解決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(2)</a:t>
            </a:r>
            <a:endParaRPr lang="zh-TW" altLang="en-US" dirty="0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386F-638B-4480-9A19-24D8F53DABD7}" type="slidenum">
              <a:rPr lang="zh-TW" altLang="en-US" smtClean="0"/>
              <a:pPr/>
              <a:t>15</a:t>
            </a:fld>
            <a:endParaRPr lang="zh-TW" altLang="en-US" dirty="0"/>
          </a:p>
        </p:txBody>
      </p:sp>
      <p:sp>
        <p:nvSpPr>
          <p:cNvPr id="45" name="AutoShape 4"/>
          <p:cNvSpPr>
            <a:spLocks noChangeArrowheads="1"/>
          </p:cNvSpPr>
          <p:nvPr/>
        </p:nvSpPr>
        <p:spPr bwMode="gray">
          <a:xfrm>
            <a:off x="2411760" y="3789040"/>
            <a:ext cx="6494361" cy="1728192"/>
          </a:xfrm>
          <a:prstGeom prst="roundRect">
            <a:avLst>
              <a:gd name="adj" fmla="val 11505"/>
            </a:avLst>
          </a:prstGeom>
          <a:solidFill>
            <a:schemeClr val="accent1">
              <a:lumMod val="60000"/>
              <a:lumOff val="40000"/>
            </a:schemeClr>
          </a:soli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gray">
          <a:xfrm>
            <a:off x="3026965" y="5249033"/>
            <a:ext cx="590465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66700" indent="-266700"/>
            <a:endParaRPr lang="zh-TW" altLang="en-US" sz="2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0" name="AutoShape 11"/>
          <p:cNvSpPr>
            <a:spLocks noChangeArrowheads="1"/>
          </p:cNvSpPr>
          <p:nvPr/>
        </p:nvSpPr>
        <p:spPr bwMode="gray">
          <a:xfrm>
            <a:off x="2627784" y="4437112"/>
            <a:ext cx="468190" cy="323324"/>
          </a:xfrm>
          <a:prstGeom prst="rightArrow">
            <a:avLst>
              <a:gd name="adj1" fmla="val 50000"/>
              <a:gd name="adj2" fmla="val 52778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67544" y="3789040"/>
            <a:ext cx="2226985" cy="1728192"/>
            <a:chOff x="471" y="272"/>
            <a:chExt cx="1161" cy="1539"/>
          </a:xfrm>
        </p:grpSpPr>
        <p:sp>
          <p:nvSpPr>
            <p:cNvPr id="95" name="Oval 14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6" name="AutoShape 15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97" name="Text Box 24"/>
          <p:cNvSpPr txBox="1">
            <a:spLocks noChangeArrowheads="1"/>
          </p:cNvSpPr>
          <p:nvPr/>
        </p:nvSpPr>
        <p:spPr bwMode="white">
          <a:xfrm>
            <a:off x="467544" y="4509120"/>
            <a:ext cx="215537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33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lvl="0" algn="ctr"/>
            <a:r>
              <a:rPr lang="zh-TW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解決方法</a:t>
            </a:r>
            <a:endParaRPr lang="zh-TW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9" name="AutoShape 3"/>
          <p:cNvSpPr>
            <a:spLocks noChangeArrowheads="1"/>
          </p:cNvSpPr>
          <p:nvPr/>
        </p:nvSpPr>
        <p:spPr bwMode="gray">
          <a:xfrm>
            <a:off x="2411760" y="1844824"/>
            <a:ext cx="6472800" cy="1224136"/>
          </a:xfrm>
          <a:prstGeom prst="roundRect">
            <a:avLst>
              <a:gd name="adj" fmla="val 11505"/>
            </a:avLst>
          </a:prstGeom>
          <a:solidFill>
            <a:schemeClr val="bg1">
              <a:lumMod val="75000"/>
            </a:schemeClr>
          </a:soli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飲食問題會隨個人喜好及口味不同而產生許多不同的問題</a:t>
            </a:r>
            <a:r>
              <a:rPr lang="zh-TW" altLang="zh-TW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dirty="0"/>
          </a:p>
        </p:txBody>
      </p:sp>
      <p:sp>
        <p:nvSpPr>
          <p:cNvPr id="101" name="Text Box 7"/>
          <p:cNvSpPr txBox="1">
            <a:spLocks noChangeArrowheads="1"/>
          </p:cNvSpPr>
          <p:nvPr/>
        </p:nvSpPr>
        <p:spPr bwMode="gray">
          <a:xfrm>
            <a:off x="2998886" y="3866526"/>
            <a:ext cx="5904655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88000" indent="-457200">
              <a:spcBef>
                <a:spcPct val="50000"/>
              </a:spcBef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1. 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每月彙整學生團膳滿意度調查表，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以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量化的數據       藉以要求廠商改進之依據。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288000" indent="-457200">
              <a:spcBef>
                <a:spcPct val="50000"/>
              </a:spcBef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2. 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以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家廠商輪月供餐的方式，提供多種烹煮變化，飲食更均衡，改善學童偏食習慣。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2" name="AutoShape 9"/>
          <p:cNvSpPr>
            <a:spLocks noChangeArrowheads="1"/>
          </p:cNvSpPr>
          <p:nvPr/>
        </p:nvSpPr>
        <p:spPr bwMode="gray">
          <a:xfrm>
            <a:off x="2555776" y="2276872"/>
            <a:ext cx="468190" cy="381000"/>
          </a:xfrm>
          <a:prstGeom prst="rightArrow">
            <a:avLst>
              <a:gd name="adj1" fmla="val 50000"/>
              <a:gd name="adj2" fmla="val 52778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95536" y="1628800"/>
            <a:ext cx="2226985" cy="1548690"/>
            <a:chOff x="471" y="272"/>
            <a:chExt cx="1161" cy="1539"/>
          </a:xfrm>
        </p:grpSpPr>
        <p:sp>
          <p:nvSpPr>
            <p:cNvPr id="105" name="Oval 17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06" name="AutoShape 18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>
                    <a:alpha val="50000"/>
                  </a:schemeClr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11" name="Text Box 23"/>
          <p:cNvSpPr txBox="1">
            <a:spLocks noChangeArrowheads="1"/>
          </p:cNvSpPr>
          <p:nvPr/>
        </p:nvSpPr>
        <p:spPr bwMode="white">
          <a:xfrm>
            <a:off x="467544" y="2276872"/>
            <a:ext cx="206527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33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lvl="0" algn="ctr"/>
            <a:r>
              <a:rPr lang="zh-TW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學生問題</a:t>
            </a:r>
            <a:endParaRPr lang="zh-TW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478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17" y="206574"/>
            <a:ext cx="9144000" cy="1143000"/>
          </a:xfrm>
        </p:spPr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伍、問題與解決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(3)</a:t>
            </a:r>
            <a:endParaRPr lang="zh-TW" altLang="en-US" dirty="0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386F-638B-4480-9A19-24D8F53DABD7}" type="slidenum">
              <a:rPr lang="zh-TW" altLang="en-US" smtClean="0"/>
              <a:pPr/>
              <a:t>16</a:t>
            </a:fld>
            <a:endParaRPr lang="zh-TW" altLang="en-US" dirty="0"/>
          </a:p>
        </p:txBody>
      </p:sp>
      <p:sp>
        <p:nvSpPr>
          <p:cNvPr id="45" name="AutoShape 4"/>
          <p:cNvSpPr>
            <a:spLocks noChangeArrowheads="1"/>
          </p:cNvSpPr>
          <p:nvPr/>
        </p:nvSpPr>
        <p:spPr bwMode="gray">
          <a:xfrm>
            <a:off x="2483768" y="3717032"/>
            <a:ext cx="6494361" cy="1800200"/>
          </a:xfrm>
          <a:prstGeom prst="roundRect">
            <a:avLst>
              <a:gd name="adj" fmla="val 11505"/>
            </a:avLst>
          </a:prstGeom>
          <a:solidFill>
            <a:schemeClr val="accent1">
              <a:lumMod val="60000"/>
              <a:lumOff val="40000"/>
            </a:schemeClr>
          </a:soli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" name="Text Box 8"/>
          <p:cNvSpPr txBox="1">
            <a:spLocks noChangeArrowheads="1"/>
          </p:cNvSpPr>
          <p:nvPr/>
        </p:nvSpPr>
        <p:spPr bwMode="gray">
          <a:xfrm>
            <a:off x="2699792" y="3861048"/>
            <a:ext cx="6120680" cy="15542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66700" indent="-266700">
              <a:spcBef>
                <a:spcPts val="300"/>
              </a:spcBef>
              <a:spcAft>
                <a:spcPts val="300"/>
              </a:spcAft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1. 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召開各校會長及備妥家長說帖，使家長瞭解團膳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266700" indent="-266700">
              <a:spcBef>
                <a:spcPts val="300"/>
              </a:spcBef>
              <a:spcAft>
                <a:spcPts val="300"/>
              </a:spcAft>
            </a:pP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        採購立意與實施方式。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266700" indent="-266700">
              <a:spcBef>
                <a:spcPts val="300"/>
              </a:spcBef>
              <a:spcAft>
                <a:spcPts val="300"/>
              </a:spcAft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2. 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製作家長調查表，採取建議與改善之道。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266700" indent="-266700">
              <a:spcBef>
                <a:spcPts val="300"/>
              </a:spcBef>
              <a:spcAft>
                <a:spcPts val="300"/>
              </a:spcAft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3. 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建立自然淘汰機制，以留優汰劣。</a:t>
            </a:r>
            <a:endParaRPr lang="zh-TW" altLang="en-US" sz="20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0" name="AutoShape 11"/>
          <p:cNvSpPr>
            <a:spLocks noChangeArrowheads="1"/>
          </p:cNvSpPr>
          <p:nvPr/>
        </p:nvSpPr>
        <p:spPr bwMode="gray">
          <a:xfrm>
            <a:off x="2571911" y="5584978"/>
            <a:ext cx="468190" cy="323324"/>
          </a:xfrm>
          <a:prstGeom prst="rightArrow">
            <a:avLst>
              <a:gd name="adj1" fmla="val 50000"/>
              <a:gd name="adj2" fmla="val 52778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23528" y="3717032"/>
            <a:ext cx="2226985" cy="1800200"/>
            <a:chOff x="471" y="272"/>
            <a:chExt cx="1161" cy="1539"/>
          </a:xfrm>
        </p:grpSpPr>
        <p:sp>
          <p:nvSpPr>
            <p:cNvPr id="95" name="Oval 14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6" name="AutoShape 15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97" name="Text Box 24"/>
          <p:cNvSpPr txBox="1">
            <a:spLocks noChangeArrowheads="1"/>
          </p:cNvSpPr>
          <p:nvPr/>
        </p:nvSpPr>
        <p:spPr bwMode="white">
          <a:xfrm>
            <a:off x="395536" y="4437112"/>
            <a:ext cx="215537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33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lvl="0" algn="ctr"/>
            <a:r>
              <a:rPr lang="zh-TW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解決方法</a:t>
            </a:r>
            <a:endParaRPr lang="zh-TW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8" name="AutoShape 2"/>
          <p:cNvSpPr>
            <a:spLocks noChangeArrowheads="1"/>
          </p:cNvSpPr>
          <p:nvPr/>
        </p:nvSpPr>
        <p:spPr bwMode="gray">
          <a:xfrm>
            <a:off x="2411760" y="1556792"/>
            <a:ext cx="6461370" cy="1656183"/>
          </a:xfrm>
          <a:prstGeom prst="roundRect">
            <a:avLst>
              <a:gd name="adj" fmla="val 11505"/>
            </a:avLst>
          </a:prstGeom>
          <a:solidFill>
            <a:schemeClr val="accent2">
              <a:lumMod val="40000"/>
              <a:lumOff val="60000"/>
            </a:schemeClr>
          </a:soli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0" name="Text Box 6"/>
          <p:cNvSpPr txBox="1">
            <a:spLocks noChangeArrowheads="1"/>
          </p:cNvSpPr>
          <p:nvPr/>
        </p:nvSpPr>
        <p:spPr bwMode="gray">
          <a:xfrm>
            <a:off x="2879304" y="1772816"/>
            <a:ext cx="6264696" cy="151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80000" indent="-180000">
              <a:spcBef>
                <a:spcPts val="300"/>
              </a:spcBef>
              <a:spcAft>
                <a:spcPts val="300"/>
              </a:spcAft>
            </a:pPr>
            <a:r>
              <a:rPr lang="en-US" altLang="zh-TW" sz="2000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多數決標就會出現比較，家長反應</a:t>
            </a:r>
            <a:r>
              <a:rPr lang="en-US" altLang="zh-TW" sz="2000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2000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廠商菜色比</a:t>
            </a:r>
            <a:endParaRPr lang="en-US" altLang="zh-TW" sz="2000" b="1" spc="-1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000" indent="-180000">
              <a:spcBef>
                <a:spcPts val="300"/>
              </a:spcBef>
              <a:spcAft>
                <a:spcPts val="300"/>
              </a:spcAft>
            </a:pPr>
            <a:r>
              <a:rPr lang="zh-TW" altLang="en-US" sz="2000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2000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sz="2000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廠商差，希望更換廠商。</a:t>
            </a:r>
            <a:endParaRPr lang="en-US" altLang="zh-TW" sz="2000" b="1" spc="-1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000" indent="-180000">
              <a:spcBef>
                <a:spcPts val="300"/>
              </a:spcBef>
              <a:spcAft>
                <a:spcPts val="300"/>
              </a:spcAft>
            </a:pPr>
            <a:r>
              <a:rPr lang="en-US" altLang="zh-TW" sz="2000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zh-TW" altLang="en-US" sz="2000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得標廠商是否會影響學生午餐供應緊急</a:t>
            </a:r>
            <a:r>
              <a:rPr lang="zh-TW" altLang="en-US" sz="2000" b="1" spc="-1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應變時效。</a:t>
            </a:r>
            <a:endParaRPr lang="en-US" altLang="zh-TW" sz="2000" b="1" spc="-1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0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2" name="AutoShape 9"/>
          <p:cNvSpPr>
            <a:spLocks noChangeArrowheads="1"/>
          </p:cNvSpPr>
          <p:nvPr/>
        </p:nvSpPr>
        <p:spPr bwMode="gray">
          <a:xfrm>
            <a:off x="2539053" y="2118850"/>
            <a:ext cx="468190" cy="381000"/>
          </a:xfrm>
          <a:prstGeom prst="rightArrow">
            <a:avLst>
              <a:gd name="adj1" fmla="val 50000"/>
              <a:gd name="adj2" fmla="val 52778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" name="AutoShape 10"/>
          <p:cNvSpPr>
            <a:spLocks noChangeArrowheads="1"/>
          </p:cNvSpPr>
          <p:nvPr/>
        </p:nvSpPr>
        <p:spPr bwMode="gray">
          <a:xfrm>
            <a:off x="2555776" y="4437112"/>
            <a:ext cx="468190" cy="381000"/>
          </a:xfrm>
          <a:prstGeom prst="rightArrow">
            <a:avLst>
              <a:gd name="adj1" fmla="val 50000"/>
              <a:gd name="adj2" fmla="val 52778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323528" y="1484784"/>
            <a:ext cx="2226985" cy="1824352"/>
            <a:chOff x="471" y="272"/>
            <a:chExt cx="1161" cy="1539"/>
          </a:xfrm>
        </p:grpSpPr>
        <p:sp>
          <p:nvSpPr>
            <p:cNvPr id="108" name="Oval 20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09" name="AutoShape 21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>
                    <a:alpha val="50000"/>
                  </a:schemeClr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10" name="Text Box 22"/>
          <p:cNvSpPr txBox="1">
            <a:spLocks noChangeArrowheads="1"/>
          </p:cNvSpPr>
          <p:nvPr/>
        </p:nvSpPr>
        <p:spPr bwMode="white">
          <a:xfrm>
            <a:off x="423862" y="2190055"/>
            <a:ext cx="206527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33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lvl="0" algn="ctr"/>
            <a:r>
              <a:rPr lang="zh-TW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家長問題</a:t>
            </a:r>
            <a:endParaRPr lang="zh-TW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478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17" y="206574"/>
            <a:ext cx="9144000" cy="1143000"/>
          </a:xfrm>
        </p:spPr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伍、問題與解決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(4)</a:t>
            </a:r>
            <a:endParaRPr lang="zh-TW" altLang="en-US" dirty="0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386F-638B-4480-9A19-24D8F53DABD7}" type="slidenum">
              <a:rPr lang="zh-TW" altLang="en-US" smtClean="0"/>
              <a:pPr/>
              <a:t>17</a:t>
            </a:fld>
            <a:endParaRPr lang="zh-TW" altLang="en-US" dirty="0"/>
          </a:p>
        </p:txBody>
      </p:sp>
      <p:sp>
        <p:nvSpPr>
          <p:cNvPr id="60" name="AutoShape 11"/>
          <p:cNvSpPr>
            <a:spLocks noChangeArrowheads="1"/>
          </p:cNvSpPr>
          <p:nvPr/>
        </p:nvSpPr>
        <p:spPr bwMode="gray">
          <a:xfrm>
            <a:off x="2571911" y="5584978"/>
            <a:ext cx="468190" cy="323324"/>
          </a:xfrm>
          <a:prstGeom prst="rightArrow">
            <a:avLst>
              <a:gd name="adj1" fmla="val 50000"/>
              <a:gd name="adj2" fmla="val 52778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8" name="AutoShape 2"/>
          <p:cNvSpPr>
            <a:spLocks noChangeArrowheads="1"/>
          </p:cNvSpPr>
          <p:nvPr/>
        </p:nvSpPr>
        <p:spPr bwMode="gray">
          <a:xfrm>
            <a:off x="2549951" y="1489840"/>
            <a:ext cx="6461370" cy="1526208"/>
          </a:xfrm>
          <a:prstGeom prst="roundRect">
            <a:avLst>
              <a:gd name="adj" fmla="val 11505"/>
            </a:avLst>
          </a:prstGeom>
          <a:solidFill>
            <a:schemeClr val="accent2">
              <a:lumMod val="40000"/>
              <a:lumOff val="60000"/>
            </a:schemeClr>
          </a:soli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marL="180000" indent="-180000">
              <a:lnSpc>
                <a:spcPts val="18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endParaRPr lang="en-US" altLang="zh-TW" b="1" spc="-1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000" indent="-180000">
              <a:lnSpc>
                <a:spcPts val="18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b="1" spc="-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統一</a:t>
            </a:r>
            <a:r>
              <a:rPr lang="zh-TW" altLang="zh-TW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採購</a:t>
            </a:r>
            <a:r>
              <a:rPr lang="zh-TW" altLang="zh-TW" b="1" spc="-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時整合</a:t>
            </a:r>
            <a:r>
              <a:rPr lang="zh-TW" altLang="en-US" b="1" spc="-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各學校需求，費時費力</a:t>
            </a:r>
            <a:r>
              <a:rPr lang="zh-TW" altLang="en-US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marL="180000" indent="-180000">
              <a:lnSpc>
                <a:spcPts val="18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en-US" altLang="zh-TW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巨額採購與查核增加承辦學校行政負擔。</a:t>
            </a:r>
            <a:endParaRPr lang="en-US" altLang="zh-TW" b="1" spc="-1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000" indent="-180000">
              <a:lnSpc>
                <a:spcPts val="18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b="1" spc="-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b="1" spc="-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各學校</a:t>
            </a:r>
            <a:r>
              <a:rPr lang="zh-TW" altLang="zh-TW" b="1" spc="-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需將</a:t>
            </a:r>
            <a:r>
              <a:rPr lang="zh-TW" altLang="en-US" b="1" spc="-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原本的</a:t>
            </a:r>
            <a:r>
              <a:rPr lang="zh-TW" altLang="zh-TW" b="1" spc="-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供應商選擇權</a:t>
            </a:r>
            <a:r>
              <a:rPr lang="zh-TW" altLang="zh-TW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交出</a:t>
            </a:r>
            <a:r>
              <a:rPr lang="zh-TW" altLang="en-US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b="1" spc="-1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000" indent="-180000">
              <a:lnSpc>
                <a:spcPts val="18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b="1" spc="-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使用電梯之電費、保養費</a:t>
            </a:r>
            <a:r>
              <a:rPr lang="zh-TW" altLang="zh-TW" b="1" spc="-1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分攤方式</a:t>
            </a:r>
            <a:r>
              <a:rPr lang="zh-TW" altLang="en-US" b="1" spc="-1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b="1" spc="-1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000" indent="-180000">
              <a:lnSpc>
                <a:spcPts val="18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</a:p>
        </p:txBody>
      </p:sp>
      <p:sp>
        <p:nvSpPr>
          <p:cNvPr id="99" name="AutoShape 3"/>
          <p:cNvSpPr>
            <a:spLocks noChangeArrowheads="1"/>
          </p:cNvSpPr>
          <p:nvPr/>
        </p:nvSpPr>
        <p:spPr bwMode="gray">
          <a:xfrm>
            <a:off x="2570872" y="3573016"/>
            <a:ext cx="6472800" cy="2685509"/>
          </a:xfrm>
          <a:prstGeom prst="roundRect">
            <a:avLst>
              <a:gd name="adj" fmla="val 11505"/>
            </a:avLst>
          </a:prstGeom>
          <a:solidFill>
            <a:schemeClr val="bg1">
              <a:lumMod val="75000"/>
            </a:schemeClr>
          </a:soli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      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zh-TW" b="1" dirty="0" smtClean="0">
                <a:latin typeface="微軟正黑體" pitchFamily="34" charset="-120"/>
                <a:ea typeface="微軟正黑體" pitchFamily="34" charset="-120"/>
              </a:rPr>
              <a:t>採購工作小組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每月至少開會一次，以解決各校需求</a:t>
            </a:r>
            <a:r>
              <a:rPr lang="zh-TW" altLang="en-US" b="1" spc="-1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spc="-1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b="1" spc="-1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b="1" spc="-100" dirty="0" smtClean="0">
                <a:latin typeface="微軟正黑體" pitchFamily="34" charset="-120"/>
                <a:ea typeface="微軟正黑體" pitchFamily="34" charset="-120"/>
              </a:rPr>
              <a:t>          2.</a:t>
            </a:r>
            <a:r>
              <a:rPr lang="zh-TW" altLang="en-US" b="1" spc="-100" dirty="0" smtClean="0">
                <a:latin typeface="微軟正黑體" pitchFamily="34" charset="-120"/>
                <a:ea typeface="微軟正黑體" pitchFamily="34" charset="-120"/>
              </a:rPr>
              <a:t>建立</a:t>
            </a:r>
            <a:r>
              <a:rPr lang="en-US" altLang="zh-TW" b="1" spc="-100" dirty="0" smtClean="0">
                <a:latin typeface="微軟正黑體" pitchFamily="34" charset="-120"/>
                <a:ea typeface="微軟正黑體" pitchFamily="34" charset="-120"/>
              </a:rPr>
              <a:t>SOP</a:t>
            </a:r>
            <a:endParaRPr lang="zh-TW" altLang="en-US" b="1" spc="-1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      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團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膳採購主辦學校承辦人員敘獎，以資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鼓勵。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ahoma" pitchFamily="34" charset="0"/>
            </a:endParaRPr>
          </a:p>
          <a:p>
            <a:pPr lvl="0"/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        4.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訂定共同需求，各校於招標前在不牴觸共同需求下提列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lvl="0"/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            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個別需求。</a:t>
            </a:r>
          </a:p>
          <a:p>
            <a:r>
              <a:rPr lang="en-US" altLang="zh-TW" b="1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       5.</a:t>
            </a:r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要求</a:t>
            </a:r>
            <a:r>
              <a:rPr lang="zh-TW" altLang="zh-TW" b="1" dirty="0" smtClean="0">
                <a:latin typeface="微軟正黑體" pitchFamily="34" charset="-120"/>
                <a:ea typeface="微軟正黑體" pitchFamily="34" charset="-120"/>
              </a:rPr>
              <a:t>廠商聘用專人，於供餐期間協助訂餐、收費、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            </a:t>
            </a:r>
            <a:r>
              <a:rPr lang="zh-TW" altLang="zh-TW" b="1" dirty="0" smtClean="0">
                <a:latin typeface="微軟正黑體" pitchFamily="34" charset="-120"/>
                <a:ea typeface="微軟正黑體" pitchFamily="34" charset="-120"/>
              </a:rPr>
              <a:t>確認供餐品質、異物處理、緊急事件聯繫及其他午餐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            </a:t>
            </a:r>
            <a:r>
              <a:rPr lang="zh-TW" altLang="zh-TW" b="1" dirty="0" smtClean="0">
                <a:latin typeface="微軟正黑體" pitchFamily="34" charset="-120"/>
                <a:ea typeface="微軟正黑體" pitchFamily="34" charset="-120"/>
              </a:rPr>
              <a:t>相關事宜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       </a:t>
            </a:r>
          </a:p>
        </p:txBody>
      </p:sp>
      <p:sp>
        <p:nvSpPr>
          <p:cNvPr id="102" name="AutoShape 9"/>
          <p:cNvSpPr>
            <a:spLocks noChangeArrowheads="1"/>
          </p:cNvSpPr>
          <p:nvPr/>
        </p:nvSpPr>
        <p:spPr bwMode="gray">
          <a:xfrm>
            <a:off x="2539053" y="2118850"/>
            <a:ext cx="468190" cy="381000"/>
          </a:xfrm>
          <a:prstGeom prst="rightArrow">
            <a:avLst>
              <a:gd name="adj1" fmla="val 50000"/>
              <a:gd name="adj2" fmla="val 52778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" name="AutoShape 10"/>
          <p:cNvSpPr>
            <a:spLocks noChangeArrowheads="1"/>
          </p:cNvSpPr>
          <p:nvPr/>
        </p:nvSpPr>
        <p:spPr bwMode="gray">
          <a:xfrm>
            <a:off x="2555776" y="4509120"/>
            <a:ext cx="468190" cy="381000"/>
          </a:xfrm>
          <a:prstGeom prst="rightArrow">
            <a:avLst>
              <a:gd name="adj1" fmla="val 50000"/>
              <a:gd name="adj2" fmla="val 52778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104" name="Group 16"/>
          <p:cNvGrpSpPr>
            <a:grpSpLocks/>
          </p:cNvGrpSpPr>
          <p:nvPr/>
        </p:nvGrpSpPr>
        <p:grpSpPr bwMode="auto">
          <a:xfrm>
            <a:off x="395536" y="3861048"/>
            <a:ext cx="2226985" cy="1548690"/>
            <a:chOff x="471" y="272"/>
            <a:chExt cx="1161" cy="1539"/>
          </a:xfrm>
        </p:grpSpPr>
        <p:sp>
          <p:nvSpPr>
            <p:cNvPr id="105" name="Oval 17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06" name="AutoShape 18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>
                    <a:alpha val="50000"/>
                  </a:schemeClr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07" name="Group 19"/>
          <p:cNvGrpSpPr>
            <a:grpSpLocks/>
          </p:cNvGrpSpPr>
          <p:nvPr/>
        </p:nvGrpSpPr>
        <p:grpSpPr bwMode="auto">
          <a:xfrm>
            <a:off x="312068" y="1340768"/>
            <a:ext cx="2226985" cy="1824352"/>
            <a:chOff x="471" y="272"/>
            <a:chExt cx="1161" cy="1539"/>
          </a:xfrm>
        </p:grpSpPr>
        <p:sp>
          <p:nvSpPr>
            <p:cNvPr id="108" name="Oval 20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109" name="AutoShape 21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>
                    <a:alpha val="50000"/>
                  </a:schemeClr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10" name="Text Box 22"/>
          <p:cNvSpPr txBox="1">
            <a:spLocks noChangeArrowheads="1"/>
          </p:cNvSpPr>
          <p:nvPr/>
        </p:nvSpPr>
        <p:spPr bwMode="white">
          <a:xfrm>
            <a:off x="423862" y="2190055"/>
            <a:ext cx="206527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33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lvl="0" algn="ctr"/>
            <a:r>
              <a:rPr lang="zh-TW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學校問題</a:t>
            </a:r>
            <a:endParaRPr lang="zh-TW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1" name="Text Box 23"/>
          <p:cNvSpPr txBox="1">
            <a:spLocks noChangeArrowheads="1"/>
          </p:cNvSpPr>
          <p:nvPr/>
        </p:nvSpPr>
        <p:spPr bwMode="white">
          <a:xfrm>
            <a:off x="467544" y="4437112"/>
            <a:ext cx="206527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003300">
                <a:alpha val="50000"/>
              </a:srgbClr>
            </a:outerShdw>
          </a:effectLst>
        </p:spPr>
        <p:txBody>
          <a:bodyPr wrap="square">
            <a:spAutoFit/>
          </a:bodyPr>
          <a:lstStyle/>
          <a:p>
            <a:pPr lvl="0" algn="ctr"/>
            <a:r>
              <a:rPr lang="zh-TW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解決方法</a:t>
            </a:r>
            <a:endParaRPr lang="zh-TW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478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2276872"/>
            <a:ext cx="8784975" cy="180022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harsh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harsh" dir="t"/>
            </a:scene3d>
            <a:sp3d prstMaterial="softEdge">
              <a:bevelT w="0" h="0"/>
              <a:bevelB w="0" h="0"/>
            </a:sp3d>
          </a:bodyPr>
          <a:lstStyle/>
          <a:p>
            <a:pPr algn="ctr">
              <a:defRPr/>
            </a:pPr>
            <a:endParaRPr lang="zh-TW" altLang="en-US" sz="6000" b="1" u="none" dirty="0">
              <a:ln w="0">
                <a:noFill/>
              </a:ln>
              <a:solidFill>
                <a:srgbClr val="FF0000"/>
              </a:solidFill>
              <a:effectLst>
                <a:innerShdw blurRad="63500" dist="50800" dir="18900000">
                  <a:prstClr val="black">
                    <a:alpha val="0"/>
                  </a:prstClr>
                </a:inn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411760" y="1340768"/>
            <a:ext cx="453650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7200" b="1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謝謝聆聽</a:t>
            </a:r>
            <a:endParaRPr lang="en-US" altLang="zh-TW" sz="7200" b="1" dirty="0" smtClean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pic>
        <p:nvPicPr>
          <p:cNvPr id="8" name="圖片 7" descr="banner500x2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3861048"/>
            <a:ext cx="4762500" cy="190500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386F-638B-4480-9A19-24D8F53DABD7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08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壹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、緣起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386F-638B-4480-9A19-24D8F53DABD7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1043608" y="1412776"/>
            <a:ext cx="7344816" cy="4248472"/>
          </a:xfrm>
          <a:prstGeom prst="roundRect">
            <a:avLst/>
          </a:prstGeom>
          <a:solidFill>
            <a:srgbClr val="FFF8E5"/>
          </a:solidFill>
          <a:ln w="3810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1043608" y="1700808"/>
            <a:ext cx="744850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0" indent="-1152000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一、立法院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104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14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日三讀通過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學校衛生法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部分條文修正案，明定學校供應膳食全面禁用基因改造食材及其初級加工品。</a:t>
            </a:r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1152000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二、非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基改食材價格較高，配合法令修正，全面採用非基改食品，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經精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算，每位學生午餐費每餐成本將增約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個月，一年每位學生成本約增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990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元，全市約增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27,363,600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元。加價屬未來趨勢。</a:t>
            </a:r>
          </a:p>
          <a:p>
            <a:pPr marL="720000" indent="-1152000">
              <a:spcBef>
                <a:spcPts val="600"/>
              </a:spcBef>
              <a:spcAft>
                <a:spcPts val="600"/>
              </a:spcAft>
            </a:pP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7812360" y="4797152"/>
            <a:ext cx="936104" cy="936104"/>
            <a:chOff x="1008" y="1296"/>
            <a:chExt cx="891" cy="983"/>
          </a:xfrm>
        </p:grpSpPr>
        <p:grpSp>
          <p:nvGrpSpPr>
            <p:cNvPr id="10" name="Group 39"/>
            <p:cNvGrpSpPr>
              <a:grpSpLocks/>
            </p:cNvGrpSpPr>
            <p:nvPr/>
          </p:nvGrpSpPr>
          <p:grpSpPr bwMode="auto">
            <a:xfrm>
              <a:off x="1067" y="1298"/>
              <a:ext cx="828" cy="981"/>
              <a:chOff x="1175" y="3418"/>
              <a:chExt cx="381" cy="436"/>
            </a:xfrm>
          </p:grpSpPr>
          <p:sp>
            <p:nvSpPr>
              <p:cNvPr id="37" name="Freeform 40"/>
              <p:cNvSpPr>
                <a:spLocks/>
              </p:cNvSpPr>
              <p:nvPr/>
            </p:nvSpPr>
            <p:spPr bwMode="gray">
              <a:xfrm>
                <a:off x="1175" y="3589"/>
                <a:ext cx="381" cy="265"/>
              </a:xfrm>
              <a:custGeom>
                <a:avLst/>
                <a:gdLst/>
                <a:ahLst/>
                <a:cxnLst>
                  <a:cxn ang="0">
                    <a:pos x="327" y="12"/>
                  </a:cxn>
                  <a:cxn ang="0">
                    <a:pos x="52" y="439"/>
                  </a:cxn>
                  <a:cxn ang="0">
                    <a:pos x="584" y="439"/>
                  </a:cxn>
                  <a:cxn ang="0">
                    <a:pos x="327" y="12"/>
                  </a:cxn>
                </a:cxnLst>
                <a:rect l="0" t="0" r="r" b="b"/>
                <a:pathLst>
                  <a:path w="630" h="439">
                    <a:moveTo>
                      <a:pt x="327" y="12"/>
                    </a:moveTo>
                    <a:cubicBezTo>
                      <a:pt x="57" y="0"/>
                      <a:pt x="0" y="366"/>
                      <a:pt x="52" y="439"/>
                    </a:cubicBezTo>
                    <a:lnTo>
                      <a:pt x="584" y="439"/>
                    </a:lnTo>
                    <a:cubicBezTo>
                      <a:pt x="630" y="368"/>
                      <a:pt x="597" y="24"/>
                      <a:pt x="327" y="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93300"/>
                  </a:gs>
                  <a:gs pos="100000">
                    <a:srgbClr val="9933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  <a:scene3d>
                <a:camera prst="legacyPerspectiveTopRight"/>
                <a:lightRig rig="legacyFlat2" dir="b"/>
              </a:scene3d>
              <a:sp3d extrusionH="227000" prstMaterial="legacyMatte">
                <a:bevelT w="13500" h="13500" prst="angle"/>
                <a:bevelB w="13500" h="13500" prst="angle"/>
                <a:extrusionClr>
                  <a:srgbClr val="077F07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zh-TW" altLang="en-US"/>
              </a:p>
            </p:txBody>
          </p:sp>
          <p:sp>
            <p:nvSpPr>
              <p:cNvPr id="38" name="Oval 41"/>
              <p:cNvSpPr>
                <a:spLocks noChangeArrowheads="1"/>
              </p:cNvSpPr>
              <p:nvPr/>
            </p:nvSpPr>
            <p:spPr bwMode="gray">
              <a:xfrm>
                <a:off x="1278" y="3418"/>
                <a:ext cx="185" cy="195"/>
              </a:xfrm>
              <a:prstGeom prst="ellipse">
                <a:avLst/>
              </a:prstGeom>
              <a:gradFill rotWithShape="1">
                <a:gsLst>
                  <a:gs pos="0">
                    <a:srgbClr val="993300"/>
                  </a:gs>
                  <a:gs pos="100000">
                    <a:srgbClr val="9933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  <a:scene3d>
                <a:camera prst="legacyPerspectiveTopRight"/>
                <a:lightRig rig="legacyFlat2" dir="b"/>
              </a:scene3d>
              <a:sp3d extrusionH="227000" prstMaterial="legacyMatte">
                <a:bevelT w="13500" h="13500" prst="angle"/>
                <a:bevelB w="13500" h="13500" prst="angle"/>
                <a:extrusionClr>
                  <a:srgbClr val="077F07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zh-TW" altLang="en-US"/>
              </a:p>
            </p:txBody>
          </p:sp>
        </p:grpSp>
        <p:sp>
          <p:nvSpPr>
            <p:cNvPr id="11" name="Freeform 42"/>
            <p:cNvSpPr>
              <a:spLocks/>
            </p:cNvSpPr>
            <p:nvPr/>
          </p:nvSpPr>
          <p:spPr bwMode="gray">
            <a:xfrm>
              <a:off x="1072" y="1679"/>
              <a:ext cx="827" cy="598"/>
            </a:xfrm>
            <a:custGeom>
              <a:avLst/>
              <a:gdLst/>
              <a:ahLst/>
              <a:cxnLst>
                <a:cxn ang="0">
                  <a:pos x="327" y="12"/>
                </a:cxn>
                <a:cxn ang="0">
                  <a:pos x="52" y="439"/>
                </a:cxn>
                <a:cxn ang="0">
                  <a:pos x="584" y="439"/>
                </a:cxn>
                <a:cxn ang="0">
                  <a:pos x="327" y="12"/>
                </a:cxn>
              </a:cxnLst>
              <a:rect l="0" t="0" r="r" b="b"/>
              <a:pathLst>
                <a:path w="630" h="439">
                  <a:moveTo>
                    <a:pt x="327" y="12"/>
                  </a:moveTo>
                  <a:cubicBezTo>
                    <a:pt x="57" y="0"/>
                    <a:pt x="0" y="366"/>
                    <a:pt x="52" y="439"/>
                  </a:cubicBezTo>
                  <a:lnTo>
                    <a:pt x="584" y="439"/>
                  </a:lnTo>
                  <a:cubicBezTo>
                    <a:pt x="630" y="368"/>
                    <a:pt x="597" y="24"/>
                    <a:pt x="327" y="12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" name="Freeform 43"/>
            <p:cNvSpPr>
              <a:spLocks/>
            </p:cNvSpPr>
            <p:nvPr/>
          </p:nvSpPr>
          <p:spPr bwMode="gray">
            <a:xfrm>
              <a:off x="1234" y="1717"/>
              <a:ext cx="510" cy="190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009CA4">
                    <a:alpha val="17999"/>
                  </a:srgb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" name="Oval 44"/>
            <p:cNvSpPr>
              <a:spLocks noChangeArrowheads="1"/>
            </p:cNvSpPr>
            <p:nvPr/>
          </p:nvSpPr>
          <p:spPr bwMode="gray">
            <a:xfrm>
              <a:off x="1295" y="1296"/>
              <a:ext cx="403" cy="44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" name="Freeform 45"/>
            <p:cNvSpPr>
              <a:spLocks/>
            </p:cNvSpPr>
            <p:nvPr/>
          </p:nvSpPr>
          <p:spPr bwMode="gray">
            <a:xfrm>
              <a:off x="1336" y="1303"/>
              <a:ext cx="319" cy="145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59D3D9">
                    <a:alpha val="17999"/>
                  </a:srgb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15" name="Group 46"/>
            <p:cNvGrpSpPr>
              <a:grpSpLocks/>
            </p:cNvGrpSpPr>
            <p:nvPr/>
          </p:nvGrpSpPr>
          <p:grpSpPr bwMode="auto">
            <a:xfrm rot="20302575" flipH="1">
              <a:off x="1225" y="1357"/>
              <a:ext cx="349" cy="119"/>
              <a:chOff x="2532" y="1051"/>
              <a:chExt cx="893" cy="246"/>
            </a:xfrm>
          </p:grpSpPr>
          <p:grpSp>
            <p:nvGrpSpPr>
              <p:cNvPr id="27" name="Group 47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33" name="AutoShape 48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4" name="AutoShape 49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5" name="AutoShape 50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6" name="AutoShape 51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8" name="Group 52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29" name="AutoShape 53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0" name="AutoShape 54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1" name="AutoShape 55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" name="AutoShape 56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16" name="Group 57"/>
            <p:cNvGrpSpPr>
              <a:grpSpLocks/>
            </p:cNvGrpSpPr>
            <p:nvPr/>
          </p:nvGrpSpPr>
          <p:grpSpPr bwMode="auto">
            <a:xfrm rot="19687084" flipH="1">
              <a:off x="1008" y="1816"/>
              <a:ext cx="508" cy="120"/>
              <a:chOff x="2532" y="1051"/>
              <a:chExt cx="893" cy="246"/>
            </a:xfrm>
          </p:grpSpPr>
          <p:grpSp>
            <p:nvGrpSpPr>
              <p:cNvPr id="17" name="Group 58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23" name="AutoShape 59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4" name="AutoShape 60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5" name="AutoShape 61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6" name="AutoShape 62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8" name="Group 63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9" name="AutoShape 64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0" name="AutoShape 65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1" name="AutoShape 66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2" name="AutoShape 67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</p:grpSp>
      <p:grpSp>
        <p:nvGrpSpPr>
          <p:cNvPr id="39" name="Group 69"/>
          <p:cNvGrpSpPr>
            <a:grpSpLocks/>
          </p:cNvGrpSpPr>
          <p:nvPr/>
        </p:nvGrpSpPr>
        <p:grpSpPr bwMode="auto">
          <a:xfrm>
            <a:off x="7821469" y="5498264"/>
            <a:ext cx="936104" cy="864096"/>
            <a:chOff x="1008" y="1296"/>
            <a:chExt cx="891" cy="983"/>
          </a:xfrm>
        </p:grpSpPr>
        <p:grpSp>
          <p:nvGrpSpPr>
            <p:cNvPr id="40" name="Group 70"/>
            <p:cNvGrpSpPr>
              <a:grpSpLocks/>
            </p:cNvGrpSpPr>
            <p:nvPr/>
          </p:nvGrpSpPr>
          <p:grpSpPr bwMode="auto">
            <a:xfrm>
              <a:off x="1067" y="1298"/>
              <a:ext cx="828" cy="981"/>
              <a:chOff x="1175" y="3418"/>
              <a:chExt cx="381" cy="436"/>
            </a:xfrm>
          </p:grpSpPr>
          <p:sp>
            <p:nvSpPr>
              <p:cNvPr id="67" name="Freeform 71"/>
              <p:cNvSpPr>
                <a:spLocks/>
              </p:cNvSpPr>
              <p:nvPr/>
            </p:nvSpPr>
            <p:spPr bwMode="gray">
              <a:xfrm>
                <a:off x="1175" y="3589"/>
                <a:ext cx="381" cy="265"/>
              </a:xfrm>
              <a:custGeom>
                <a:avLst/>
                <a:gdLst/>
                <a:ahLst/>
                <a:cxnLst>
                  <a:cxn ang="0">
                    <a:pos x="327" y="12"/>
                  </a:cxn>
                  <a:cxn ang="0">
                    <a:pos x="52" y="439"/>
                  </a:cxn>
                  <a:cxn ang="0">
                    <a:pos x="584" y="439"/>
                  </a:cxn>
                  <a:cxn ang="0">
                    <a:pos x="327" y="12"/>
                  </a:cxn>
                </a:cxnLst>
                <a:rect l="0" t="0" r="r" b="b"/>
                <a:pathLst>
                  <a:path w="630" h="439">
                    <a:moveTo>
                      <a:pt x="327" y="12"/>
                    </a:moveTo>
                    <a:cubicBezTo>
                      <a:pt x="57" y="0"/>
                      <a:pt x="0" y="366"/>
                      <a:pt x="52" y="439"/>
                    </a:cubicBezTo>
                    <a:lnTo>
                      <a:pt x="584" y="439"/>
                    </a:lnTo>
                    <a:cubicBezTo>
                      <a:pt x="630" y="368"/>
                      <a:pt x="597" y="24"/>
                      <a:pt x="327" y="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93300"/>
                  </a:gs>
                  <a:gs pos="100000">
                    <a:srgbClr val="9933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  <a:scene3d>
                <a:camera prst="legacyPerspectiveTopRight"/>
                <a:lightRig rig="legacyFlat2" dir="b"/>
              </a:scene3d>
              <a:sp3d extrusionH="227000" prstMaterial="legacyMatte">
                <a:bevelT w="13500" h="13500" prst="angle"/>
                <a:bevelB w="13500" h="13500" prst="angle"/>
                <a:extrusionClr>
                  <a:srgbClr val="077F07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zh-TW" altLang="en-US"/>
              </a:p>
            </p:txBody>
          </p:sp>
          <p:sp>
            <p:nvSpPr>
              <p:cNvPr id="68" name="Oval 72"/>
              <p:cNvSpPr>
                <a:spLocks noChangeArrowheads="1"/>
              </p:cNvSpPr>
              <p:nvPr/>
            </p:nvSpPr>
            <p:spPr bwMode="gray">
              <a:xfrm>
                <a:off x="1278" y="3418"/>
                <a:ext cx="185" cy="195"/>
              </a:xfrm>
              <a:prstGeom prst="ellipse">
                <a:avLst/>
              </a:prstGeom>
              <a:gradFill rotWithShape="1">
                <a:gsLst>
                  <a:gs pos="0">
                    <a:srgbClr val="993300"/>
                  </a:gs>
                  <a:gs pos="100000">
                    <a:srgbClr val="9933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  <a:scene3d>
                <a:camera prst="legacyPerspectiveTopRight"/>
                <a:lightRig rig="legacyFlat2" dir="b"/>
              </a:scene3d>
              <a:sp3d extrusionH="227000" prstMaterial="legacyMatte">
                <a:bevelT w="13500" h="13500" prst="angle"/>
                <a:bevelB w="13500" h="13500" prst="angle"/>
                <a:extrusionClr>
                  <a:srgbClr val="077F07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zh-TW" altLang="en-US"/>
              </a:p>
            </p:txBody>
          </p:sp>
        </p:grpSp>
        <p:sp>
          <p:nvSpPr>
            <p:cNvPr id="41" name="Freeform 73"/>
            <p:cNvSpPr>
              <a:spLocks/>
            </p:cNvSpPr>
            <p:nvPr/>
          </p:nvSpPr>
          <p:spPr bwMode="gray">
            <a:xfrm>
              <a:off x="1072" y="1679"/>
              <a:ext cx="827" cy="598"/>
            </a:xfrm>
            <a:custGeom>
              <a:avLst/>
              <a:gdLst/>
              <a:ahLst/>
              <a:cxnLst>
                <a:cxn ang="0">
                  <a:pos x="327" y="12"/>
                </a:cxn>
                <a:cxn ang="0">
                  <a:pos x="52" y="439"/>
                </a:cxn>
                <a:cxn ang="0">
                  <a:pos x="584" y="439"/>
                </a:cxn>
                <a:cxn ang="0">
                  <a:pos x="327" y="12"/>
                </a:cxn>
              </a:cxnLst>
              <a:rect l="0" t="0" r="r" b="b"/>
              <a:pathLst>
                <a:path w="630" h="439">
                  <a:moveTo>
                    <a:pt x="327" y="12"/>
                  </a:moveTo>
                  <a:cubicBezTo>
                    <a:pt x="57" y="0"/>
                    <a:pt x="0" y="366"/>
                    <a:pt x="52" y="439"/>
                  </a:cubicBezTo>
                  <a:lnTo>
                    <a:pt x="584" y="439"/>
                  </a:lnTo>
                  <a:cubicBezTo>
                    <a:pt x="630" y="368"/>
                    <a:pt x="597" y="24"/>
                    <a:pt x="327" y="12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2" name="Freeform 74"/>
            <p:cNvSpPr>
              <a:spLocks/>
            </p:cNvSpPr>
            <p:nvPr/>
          </p:nvSpPr>
          <p:spPr bwMode="gray">
            <a:xfrm>
              <a:off x="1234" y="1717"/>
              <a:ext cx="510" cy="190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93C052">
                    <a:alpha val="17999"/>
                  </a:srgb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3" name="Oval 75"/>
            <p:cNvSpPr>
              <a:spLocks noChangeArrowheads="1"/>
            </p:cNvSpPr>
            <p:nvPr/>
          </p:nvSpPr>
          <p:spPr bwMode="gray">
            <a:xfrm>
              <a:off x="1295" y="1296"/>
              <a:ext cx="403" cy="44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" name="Freeform 76"/>
            <p:cNvSpPr>
              <a:spLocks/>
            </p:cNvSpPr>
            <p:nvPr/>
          </p:nvSpPr>
          <p:spPr bwMode="gray">
            <a:xfrm>
              <a:off x="1336" y="1303"/>
              <a:ext cx="319" cy="145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93C052">
                    <a:alpha val="17999"/>
                  </a:srgb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5" name="Group 77"/>
            <p:cNvGrpSpPr>
              <a:grpSpLocks/>
            </p:cNvGrpSpPr>
            <p:nvPr/>
          </p:nvGrpSpPr>
          <p:grpSpPr bwMode="auto">
            <a:xfrm rot="20302575" flipH="1">
              <a:off x="1225" y="1357"/>
              <a:ext cx="349" cy="119"/>
              <a:chOff x="2532" y="1051"/>
              <a:chExt cx="893" cy="246"/>
            </a:xfrm>
          </p:grpSpPr>
          <p:grpSp>
            <p:nvGrpSpPr>
              <p:cNvPr id="57" name="Group 78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3" name="AutoShape 79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4" name="AutoShape 80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5" name="AutoShape 81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6" name="AutoShape 82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58" name="Group 83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59" name="AutoShape 84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0" name="AutoShape 85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1" name="AutoShape 86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2" name="AutoShape 87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46" name="Group 88"/>
            <p:cNvGrpSpPr>
              <a:grpSpLocks/>
            </p:cNvGrpSpPr>
            <p:nvPr/>
          </p:nvGrpSpPr>
          <p:grpSpPr bwMode="auto">
            <a:xfrm rot="19687084" flipH="1">
              <a:off x="1008" y="1816"/>
              <a:ext cx="508" cy="120"/>
              <a:chOff x="2532" y="1051"/>
              <a:chExt cx="893" cy="246"/>
            </a:xfrm>
          </p:grpSpPr>
          <p:grpSp>
            <p:nvGrpSpPr>
              <p:cNvPr id="47" name="Group 89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53" name="AutoShape 90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" name="AutoShape 91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5" name="AutoShape 92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6" name="AutoShape 93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48" name="Group 94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49" name="AutoShape 95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0" name="AutoShape 96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1" name="AutoShape 97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2" name="AutoShape 98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</p:grpSp>
      <p:sp>
        <p:nvSpPr>
          <p:cNvPr id="70" name="文字方塊 69"/>
          <p:cNvSpPr txBox="1"/>
          <p:nvPr/>
        </p:nvSpPr>
        <p:spPr>
          <a:xfrm>
            <a:off x="1547664" y="515719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803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、現況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386F-638B-4480-9A19-24D8F53DABD7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1065895" y="1268760"/>
            <a:ext cx="7344816" cy="5400600"/>
          </a:xfrm>
          <a:prstGeom prst="roundRect">
            <a:avLst/>
          </a:prstGeom>
          <a:solidFill>
            <a:srgbClr val="FFF8E5"/>
          </a:solidFill>
          <a:ln w="3810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054113" y="1484784"/>
            <a:ext cx="746654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0" indent="-1152000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一、各縣市因應基改方式一覽表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104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學年度第二學期）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1152000">
              <a:spcBef>
                <a:spcPts val="600"/>
              </a:spcBef>
              <a:spcAft>
                <a:spcPts val="600"/>
              </a:spcAft>
            </a:pPr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1152000">
              <a:spcBef>
                <a:spcPts val="600"/>
              </a:spcBef>
              <a:spcAft>
                <a:spcPts val="600"/>
              </a:spcAft>
            </a:pPr>
            <a:endParaRPr lang="zh-TW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71" name="表格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181652"/>
              </p:ext>
            </p:extLst>
          </p:nvPr>
        </p:nvGraphicFramePr>
        <p:xfrm>
          <a:off x="1209911" y="2204864"/>
          <a:ext cx="7200800" cy="4191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5757"/>
                <a:gridCol w="2618856"/>
                <a:gridCol w="955208"/>
                <a:gridCol w="2520979"/>
              </a:tblGrid>
              <a:tr h="432048">
                <a:tc>
                  <a:txBody>
                    <a:bodyPr/>
                    <a:lstStyle/>
                    <a:p>
                      <a:r>
                        <a:rPr lang="zh-TW" altLang="zh-TW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台北市</a:t>
                      </a:r>
                      <a:endParaRPr lang="zh-TW" altLang="en-US" sz="1800" b="1" kern="1200" dirty="0" smtClean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漲</a:t>
                      </a:r>
                      <a:r>
                        <a:rPr lang="en-US" altLang="zh-TW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3-5</a:t>
                      </a:r>
                      <a:r>
                        <a:rPr lang="zh-TW" altLang="en-US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元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基隆市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不調漲</a:t>
                      </a:r>
                      <a:r>
                        <a:rPr lang="zh-TW" altLang="en-US" sz="15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（</a:t>
                      </a:r>
                      <a:r>
                        <a:rPr lang="en-US" altLang="zh-TW" sz="15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105</a:t>
                      </a:r>
                      <a:r>
                        <a:rPr lang="zh-TW" altLang="en-US" sz="15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學年度不調漲）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zh-TW" altLang="zh-TW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新北市</a:t>
                      </a:r>
                      <a:endParaRPr lang="zh-TW" altLang="en-US" sz="1800" b="1" kern="1200" dirty="0" smtClean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r>
                        <a:rPr lang="zh-TW" altLang="zh-TW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校調漲</a:t>
                      </a:r>
                      <a:r>
                        <a:rPr lang="en-US" altLang="zh-TW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2-5</a:t>
                      </a:r>
                      <a:r>
                        <a:rPr lang="zh-TW" altLang="en-US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元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台南市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不</a:t>
                      </a:r>
                      <a:r>
                        <a:rPr lang="zh-TW" sz="18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調漲</a:t>
                      </a:r>
                      <a:r>
                        <a:rPr lang="zh-TW" altLang="en-US" sz="15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（</a:t>
                      </a:r>
                      <a:r>
                        <a:rPr lang="en-US" altLang="zh-TW" sz="15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105</a:t>
                      </a:r>
                      <a:r>
                        <a:rPr lang="zh-TW" altLang="en-US" sz="15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學年度未知）</a:t>
                      </a:r>
                      <a:endParaRPr lang="zh-TW" sz="15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桃園市</a:t>
                      </a:r>
                      <a:endParaRPr lang="zh-TW" altLang="en-US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全面吸收</a:t>
                      </a:r>
                      <a:endParaRPr lang="zh-TW" altLang="en-US" sz="1800" b="1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苗栗縣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不</a:t>
                      </a:r>
                      <a:r>
                        <a:rPr lang="zh-TW" sz="18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調漲</a:t>
                      </a:r>
                      <a:r>
                        <a:rPr lang="zh-TW" altLang="en-US" sz="15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（</a:t>
                      </a:r>
                      <a:r>
                        <a:rPr lang="en-US" altLang="zh-TW" sz="15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105</a:t>
                      </a:r>
                      <a:r>
                        <a:rPr lang="zh-TW" altLang="en-US" sz="15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學年度未知）</a:t>
                      </a:r>
                      <a:endParaRPr lang="zh-TW" sz="15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zh-TW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台中</a:t>
                      </a:r>
                      <a:r>
                        <a:rPr lang="zh-TW" altLang="zh-TW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市</a:t>
                      </a:r>
                      <a:endParaRPr lang="zh-TW" altLang="en-US" sz="1800" b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全面補助</a:t>
                      </a:r>
                      <a:r>
                        <a:rPr lang="en-US" altLang="zh-TW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TW" altLang="en-US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元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嘉義市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不</a:t>
                      </a:r>
                      <a:r>
                        <a:rPr lang="zh-TW" sz="18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調漲</a:t>
                      </a:r>
                      <a:r>
                        <a:rPr lang="zh-TW" altLang="en-US" sz="15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（</a:t>
                      </a:r>
                      <a:r>
                        <a:rPr lang="en-US" altLang="zh-TW" sz="15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105</a:t>
                      </a:r>
                      <a:r>
                        <a:rPr lang="zh-TW" altLang="en-US" sz="15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學年度未知）</a:t>
                      </a:r>
                      <a:endParaRPr lang="zh-TW" sz="15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zh-TW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高雄市</a:t>
                      </a:r>
                      <a:endParaRPr lang="zh-TW" altLang="en-US" sz="1800" b="1" kern="1200" dirty="0" smtClean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zh-TW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由家長吸收</a:t>
                      </a:r>
                      <a:endParaRPr lang="zh-TW" alt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屏東縣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不</a:t>
                      </a:r>
                      <a:r>
                        <a:rPr lang="zh-TW" sz="18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調漲</a:t>
                      </a:r>
                      <a:r>
                        <a:rPr lang="zh-TW" altLang="en-US" sz="15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（</a:t>
                      </a:r>
                      <a:r>
                        <a:rPr lang="en-US" altLang="zh-TW" sz="15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105</a:t>
                      </a:r>
                      <a:r>
                        <a:rPr lang="zh-TW" altLang="en-US" sz="15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學年度未知）</a:t>
                      </a:r>
                      <a:endParaRPr lang="zh-TW" sz="15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新竹市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由學校自行決定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宜蘭縣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不</a:t>
                      </a:r>
                      <a:r>
                        <a:rPr lang="zh-TW" sz="18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調漲</a:t>
                      </a:r>
                      <a:r>
                        <a:rPr lang="zh-TW" altLang="en-US" sz="15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（</a:t>
                      </a:r>
                      <a:r>
                        <a:rPr lang="en-US" altLang="zh-TW" sz="15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105</a:t>
                      </a:r>
                      <a:r>
                        <a:rPr lang="zh-TW" altLang="en-US" sz="15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學年度未知）</a:t>
                      </a:r>
                      <a:endParaRPr lang="zh-TW" sz="15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新竹縣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漲</a:t>
                      </a:r>
                      <a:r>
                        <a:rPr lang="en-US" altLang="zh-TW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TW" altLang="en-US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元</a:t>
                      </a:r>
                      <a:r>
                        <a:rPr lang="zh-TW" altLang="en-US" sz="1800" b="1" kern="1200" baseline="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TW" altLang="en-US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本學期市府負擔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花蓮縣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不</a:t>
                      </a:r>
                      <a:r>
                        <a:rPr lang="zh-TW" sz="18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調漲</a:t>
                      </a:r>
                      <a:r>
                        <a:rPr lang="zh-TW" altLang="en-US" sz="15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（</a:t>
                      </a:r>
                      <a:r>
                        <a:rPr lang="en-US" altLang="zh-TW" sz="15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105</a:t>
                      </a:r>
                      <a:r>
                        <a:rPr lang="zh-TW" altLang="en-US" sz="15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學年度未知）</a:t>
                      </a:r>
                      <a:endParaRPr lang="zh-TW" sz="15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彰化縣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決定漲價</a:t>
                      </a:r>
                      <a:endParaRPr lang="zh-TW" alt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台東縣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不</a:t>
                      </a:r>
                      <a:r>
                        <a:rPr lang="zh-TW" sz="18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調漲</a:t>
                      </a:r>
                      <a:r>
                        <a:rPr lang="zh-TW" altLang="en-US" sz="15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（</a:t>
                      </a:r>
                      <a:r>
                        <a:rPr lang="en-US" altLang="zh-TW" sz="15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105</a:t>
                      </a:r>
                      <a:r>
                        <a:rPr lang="zh-TW" altLang="en-US" sz="15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學年度未知）</a:t>
                      </a:r>
                      <a:endParaRPr lang="zh-TW" altLang="zh-TW" sz="1500" b="1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zh-TW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雲林縣</a:t>
                      </a:r>
                      <a:endParaRPr lang="zh-TW" altLang="en-US" sz="1800" b="1" kern="1200" dirty="0" smtClean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由學校自行決定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金門縣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不</a:t>
                      </a:r>
                      <a:r>
                        <a:rPr lang="zh-TW" sz="18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調漲</a:t>
                      </a:r>
                      <a:r>
                        <a:rPr lang="zh-TW" altLang="en-US" sz="15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（</a:t>
                      </a:r>
                      <a:r>
                        <a:rPr lang="en-US" altLang="zh-TW" sz="15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105</a:t>
                      </a:r>
                      <a:r>
                        <a:rPr lang="zh-TW" altLang="en-US" sz="15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學年度未知）</a:t>
                      </a:r>
                      <a:endParaRPr lang="zh-TW" altLang="zh-TW" sz="1500" b="1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新細明體"/>
                          <a:cs typeface="Arial"/>
                        </a:rPr>
                        <a:t>澎湖縣</a:t>
                      </a:r>
                      <a:endParaRPr lang="zh-TW" sz="1200" kern="100" dirty="0">
                        <a:solidFill>
                          <a:srgbClr val="C0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Arial"/>
                        </a:rPr>
                        <a:t>每月</a:t>
                      </a:r>
                      <a:r>
                        <a:rPr lang="zh-TW" altLang="en-US" sz="18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Arial"/>
                        </a:rPr>
                        <a:t>每生</a:t>
                      </a:r>
                      <a:r>
                        <a:rPr lang="zh-TW" sz="18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Arial"/>
                        </a:rPr>
                        <a:t>增加</a:t>
                      </a: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Arial"/>
                        </a:rPr>
                        <a:t>補助</a:t>
                      </a: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Arial"/>
                        </a:rPr>
                        <a:t>300</a:t>
                      </a: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Arial"/>
                        </a:rPr>
                        <a:t>元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9525" marB="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dirty="0" smtClean="0"/>
                        <a:t>連江縣</a:t>
                      </a:r>
                      <a:endParaRPr lang="zh-TW" altLang="en-US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 smtClean="0"/>
                        <a:t>不調漲</a:t>
                      </a:r>
                      <a:r>
                        <a:rPr lang="zh-TW" altLang="en-US" sz="15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（</a:t>
                      </a:r>
                      <a:r>
                        <a:rPr lang="en-US" altLang="zh-TW" sz="15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105</a:t>
                      </a:r>
                      <a:r>
                        <a:rPr lang="zh-TW" altLang="en-US" sz="15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學年度未知）</a:t>
                      </a:r>
                      <a:endParaRPr lang="zh-TW" altLang="zh-TW" sz="1500" b="1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嘉義縣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財政拮据，期中央補助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南投縣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尚未決定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3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、因應策略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386F-638B-4480-9A19-24D8F53DABD7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1043608" y="1412776"/>
            <a:ext cx="7344816" cy="4371551"/>
          </a:xfrm>
          <a:prstGeom prst="roundRect">
            <a:avLst/>
          </a:prstGeom>
          <a:solidFill>
            <a:srgbClr val="FFF8E5"/>
          </a:solidFill>
          <a:ln w="3810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1209439" y="1772816"/>
            <a:ext cx="698477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0" indent="-1152000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一、為免增加本市家長負擔，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104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學年第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學期不加價。未來朝不加價策略因應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1152000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二、本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處於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104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28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日基府教體貳字第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1040147655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號函請各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校在契約期限內與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餐飲供應廠商採協議方式辦理，以禁用基改食品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7884368" y="5229200"/>
            <a:ext cx="936104" cy="936104"/>
            <a:chOff x="1008" y="1296"/>
            <a:chExt cx="891" cy="983"/>
          </a:xfrm>
        </p:grpSpPr>
        <p:grpSp>
          <p:nvGrpSpPr>
            <p:cNvPr id="4" name="Group 39"/>
            <p:cNvGrpSpPr>
              <a:grpSpLocks/>
            </p:cNvGrpSpPr>
            <p:nvPr/>
          </p:nvGrpSpPr>
          <p:grpSpPr bwMode="auto">
            <a:xfrm>
              <a:off x="1067" y="1298"/>
              <a:ext cx="828" cy="981"/>
              <a:chOff x="1175" y="3418"/>
              <a:chExt cx="381" cy="436"/>
            </a:xfrm>
          </p:grpSpPr>
          <p:sp>
            <p:nvSpPr>
              <p:cNvPr id="37" name="Freeform 40"/>
              <p:cNvSpPr>
                <a:spLocks/>
              </p:cNvSpPr>
              <p:nvPr/>
            </p:nvSpPr>
            <p:spPr bwMode="gray">
              <a:xfrm>
                <a:off x="1175" y="3589"/>
                <a:ext cx="381" cy="265"/>
              </a:xfrm>
              <a:custGeom>
                <a:avLst/>
                <a:gdLst/>
                <a:ahLst/>
                <a:cxnLst>
                  <a:cxn ang="0">
                    <a:pos x="327" y="12"/>
                  </a:cxn>
                  <a:cxn ang="0">
                    <a:pos x="52" y="439"/>
                  </a:cxn>
                  <a:cxn ang="0">
                    <a:pos x="584" y="439"/>
                  </a:cxn>
                  <a:cxn ang="0">
                    <a:pos x="327" y="12"/>
                  </a:cxn>
                </a:cxnLst>
                <a:rect l="0" t="0" r="r" b="b"/>
                <a:pathLst>
                  <a:path w="630" h="439">
                    <a:moveTo>
                      <a:pt x="327" y="12"/>
                    </a:moveTo>
                    <a:cubicBezTo>
                      <a:pt x="57" y="0"/>
                      <a:pt x="0" y="366"/>
                      <a:pt x="52" y="439"/>
                    </a:cubicBezTo>
                    <a:lnTo>
                      <a:pt x="584" y="439"/>
                    </a:lnTo>
                    <a:cubicBezTo>
                      <a:pt x="630" y="368"/>
                      <a:pt x="597" y="24"/>
                      <a:pt x="327" y="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93300"/>
                  </a:gs>
                  <a:gs pos="100000">
                    <a:srgbClr val="9933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  <a:scene3d>
                <a:camera prst="legacyPerspectiveTopRight"/>
                <a:lightRig rig="legacyFlat2" dir="b"/>
              </a:scene3d>
              <a:sp3d extrusionH="227000" prstMaterial="legacyMatte">
                <a:bevelT w="13500" h="13500" prst="angle"/>
                <a:bevelB w="13500" h="13500" prst="angle"/>
                <a:extrusionClr>
                  <a:srgbClr val="077F07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zh-TW" altLang="en-US"/>
              </a:p>
            </p:txBody>
          </p:sp>
          <p:sp>
            <p:nvSpPr>
              <p:cNvPr id="38" name="Oval 41"/>
              <p:cNvSpPr>
                <a:spLocks noChangeArrowheads="1"/>
              </p:cNvSpPr>
              <p:nvPr/>
            </p:nvSpPr>
            <p:spPr bwMode="gray">
              <a:xfrm>
                <a:off x="1278" y="3418"/>
                <a:ext cx="185" cy="195"/>
              </a:xfrm>
              <a:prstGeom prst="ellipse">
                <a:avLst/>
              </a:prstGeom>
              <a:gradFill rotWithShape="1">
                <a:gsLst>
                  <a:gs pos="0">
                    <a:srgbClr val="993300"/>
                  </a:gs>
                  <a:gs pos="100000">
                    <a:srgbClr val="9933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  <a:scene3d>
                <a:camera prst="legacyPerspectiveTopRight"/>
                <a:lightRig rig="legacyFlat2" dir="b"/>
              </a:scene3d>
              <a:sp3d extrusionH="227000" prstMaterial="legacyMatte">
                <a:bevelT w="13500" h="13500" prst="angle"/>
                <a:bevelB w="13500" h="13500" prst="angle"/>
                <a:extrusionClr>
                  <a:srgbClr val="077F07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zh-TW" altLang="en-US"/>
              </a:p>
            </p:txBody>
          </p:sp>
        </p:grpSp>
        <p:sp>
          <p:nvSpPr>
            <p:cNvPr id="11" name="Freeform 42"/>
            <p:cNvSpPr>
              <a:spLocks/>
            </p:cNvSpPr>
            <p:nvPr/>
          </p:nvSpPr>
          <p:spPr bwMode="gray">
            <a:xfrm>
              <a:off x="1072" y="1679"/>
              <a:ext cx="827" cy="598"/>
            </a:xfrm>
            <a:custGeom>
              <a:avLst/>
              <a:gdLst/>
              <a:ahLst/>
              <a:cxnLst>
                <a:cxn ang="0">
                  <a:pos x="327" y="12"/>
                </a:cxn>
                <a:cxn ang="0">
                  <a:pos x="52" y="439"/>
                </a:cxn>
                <a:cxn ang="0">
                  <a:pos x="584" y="439"/>
                </a:cxn>
                <a:cxn ang="0">
                  <a:pos x="327" y="12"/>
                </a:cxn>
              </a:cxnLst>
              <a:rect l="0" t="0" r="r" b="b"/>
              <a:pathLst>
                <a:path w="630" h="439">
                  <a:moveTo>
                    <a:pt x="327" y="12"/>
                  </a:moveTo>
                  <a:cubicBezTo>
                    <a:pt x="57" y="0"/>
                    <a:pt x="0" y="366"/>
                    <a:pt x="52" y="439"/>
                  </a:cubicBezTo>
                  <a:lnTo>
                    <a:pt x="584" y="439"/>
                  </a:lnTo>
                  <a:cubicBezTo>
                    <a:pt x="630" y="368"/>
                    <a:pt x="597" y="24"/>
                    <a:pt x="327" y="12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" name="Freeform 43"/>
            <p:cNvSpPr>
              <a:spLocks/>
            </p:cNvSpPr>
            <p:nvPr/>
          </p:nvSpPr>
          <p:spPr bwMode="gray">
            <a:xfrm>
              <a:off x="1234" y="1717"/>
              <a:ext cx="510" cy="190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009CA4">
                    <a:alpha val="17999"/>
                  </a:srgb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" name="Oval 44"/>
            <p:cNvSpPr>
              <a:spLocks noChangeArrowheads="1"/>
            </p:cNvSpPr>
            <p:nvPr/>
          </p:nvSpPr>
          <p:spPr bwMode="gray">
            <a:xfrm>
              <a:off x="1295" y="1296"/>
              <a:ext cx="403" cy="44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" name="Freeform 45"/>
            <p:cNvSpPr>
              <a:spLocks/>
            </p:cNvSpPr>
            <p:nvPr/>
          </p:nvSpPr>
          <p:spPr bwMode="gray">
            <a:xfrm>
              <a:off x="1336" y="1303"/>
              <a:ext cx="319" cy="145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59D3D9">
                    <a:alpha val="17999"/>
                  </a:srgb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6" name="Group 46"/>
            <p:cNvGrpSpPr>
              <a:grpSpLocks/>
            </p:cNvGrpSpPr>
            <p:nvPr/>
          </p:nvGrpSpPr>
          <p:grpSpPr bwMode="auto">
            <a:xfrm rot="20302575" flipH="1">
              <a:off x="1225" y="1357"/>
              <a:ext cx="349" cy="119"/>
              <a:chOff x="2532" y="1051"/>
              <a:chExt cx="893" cy="246"/>
            </a:xfrm>
          </p:grpSpPr>
          <p:grpSp>
            <p:nvGrpSpPr>
              <p:cNvPr id="9" name="Group 47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33" name="AutoShape 48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4" name="AutoShape 49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5" name="AutoShape 50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6" name="AutoShape 51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0" name="Group 52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29" name="AutoShape 53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0" name="AutoShape 54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1" name="AutoShape 55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" name="AutoShape 56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15" name="Group 57"/>
            <p:cNvGrpSpPr>
              <a:grpSpLocks/>
            </p:cNvGrpSpPr>
            <p:nvPr/>
          </p:nvGrpSpPr>
          <p:grpSpPr bwMode="auto">
            <a:xfrm rot="19687084" flipH="1">
              <a:off x="1008" y="1816"/>
              <a:ext cx="508" cy="120"/>
              <a:chOff x="2532" y="1051"/>
              <a:chExt cx="893" cy="246"/>
            </a:xfrm>
          </p:grpSpPr>
          <p:grpSp>
            <p:nvGrpSpPr>
              <p:cNvPr id="16" name="Group 58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23" name="AutoShape 59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4" name="AutoShape 60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5" name="AutoShape 61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6" name="AutoShape 62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7" name="Group 63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9" name="AutoShape 64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0" name="AutoShape 65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1" name="AutoShape 66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2" name="AutoShape 67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</p:grpSp>
      <p:grpSp>
        <p:nvGrpSpPr>
          <p:cNvPr id="18" name="Group 69"/>
          <p:cNvGrpSpPr>
            <a:grpSpLocks/>
          </p:cNvGrpSpPr>
          <p:nvPr/>
        </p:nvGrpSpPr>
        <p:grpSpPr bwMode="auto">
          <a:xfrm>
            <a:off x="7236296" y="5301208"/>
            <a:ext cx="936104" cy="864096"/>
            <a:chOff x="1008" y="1296"/>
            <a:chExt cx="891" cy="983"/>
          </a:xfrm>
        </p:grpSpPr>
        <p:grpSp>
          <p:nvGrpSpPr>
            <p:cNvPr id="27" name="Group 70"/>
            <p:cNvGrpSpPr>
              <a:grpSpLocks/>
            </p:cNvGrpSpPr>
            <p:nvPr/>
          </p:nvGrpSpPr>
          <p:grpSpPr bwMode="auto">
            <a:xfrm>
              <a:off x="1067" y="1298"/>
              <a:ext cx="828" cy="981"/>
              <a:chOff x="1175" y="3418"/>
              <a:chExt cx="381" cy="436"/>
            </a:xfrm>
          </p:grpSpPr>
          <p:sp>
            <p:nvSpPr>
              <p:cNvPr id="67" name="Freeform 71"/>
              <p:cNvSpPr>
                <a:spLocks/>
              </p:cNvSpPr>
              <p:nvPr/>
            </p:nvSpPr>
            <p:spPr bwMode="gray">
              <a:xfrm>
                <a:off x="1175" y="3589"/>
                <a:ext cx="381" cy="265"/>
              </a:xfrm>
              <a:custGeom>
                <a:avLst/>
                <a:gdLst/>
                <a:ahLst/>
                <a:cxnLst>
                  <a:cxn ang="0">
                    <a:pos x="327" y="12"/>
                  </a:cxn>
                  <a:cxn ang="0">
                    <a:pos x="52" y="439"/>
                  </a:cxn>
                  <a:cxn ang="0">
                    <a:pos x="584" y="439"/>
                  </a:cxn>
                  <a:cxn ang="0">
                    <a:pos x="327" y="12"/>
                  </a:cxn>
                </a:cxnLst>
                <a:rect l="0" t="0" r="r" b="b"/>
                <a:pathLst>
                  <a:path w="630" h="439">
                    <a:moveTo>
                      <a:pt x="327" y="12"/>
                    </a:moveTo>
                    <a:cubicBezTo>
                      <a:pt x="57" y="0"/>
                      <a:pt x="0" y="366"/>
                      <a:pt x="52" y="439"/>
                    </a:cubicBezTo>
                    <a:lnTo>
                      <a:pt x="584" y="439"/>
                    </a:lnTo>
                    <a:cubicBezTo>
                      <a:pt x="630" y="368"/>
                      <a:pt x="597" y="24"/>
                      <a:pt x="327" y="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93300"/>
                  </a:gs>
                  <a:gs pos="100000">
                    <a:srgbClr val="9933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  <a:scene3d>
                <a:camera prst="legacyPerspectiveTopRight"/>
                <a:lightRig rig="legacyFlat2" dir="b"/>
              </a:scene3d>
              <a:sp3d extrusionH="227000" prstMaterial="legacyMatte">
                <a:bevelT w="13500" h="13500" prst="angle"/>
                <a:bevelB w="13500" h="13500" prst="angle"/>
                <a:extrusionClr>
                  <a:srgbClr val="077F07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zh-TW" altLang="en-US"/>
              </a:p>
            </p:txBody>
          </p:sp>
          <p:sp>
            <p:nvSpPr>
              <p:cNvPr id="68" name="Oval 72"/>
              <p:cNvSpPr>
                <a:spLocks noChangeArrowheads="1"/>
              </p:cNvSpPr>
              <p:nvPr/>
            </p:nvSpPr>
            <p:spPr bwMode="gray">
              <a:xfrm>
                <a:off x="1278" y="3418"/>
                <a:ext cx="185" cy="195"/>
              </a:xfrm>
              <a:prstGeom prst="ellipse">
                <a:avLst/>
              </a:prstGeom>
              <a:gradFill rotWithShape="1">
                <a:gsLst>
                  <a:gs pos="0">
                    <a:srgbClr val="993300"/>
                  </a:gs>
                  <a:gs pos="100000">
                    <a:srgbClr val="9933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  <a:scene3d>
                <a:camera prst="legacyPerspectiveTopRight"/>
                <a:lightRig rig="legacyFlat2" dir="b"/>
              </a:scene3d>
              <a:sp3d extrusionH="227000" prstMaterial="legacyMatte">
                <a:bevelT w="13500" h="13500" prst="angle"/>
                <a:bevelB w="13500" h="13500" prst="angle"/>
                <a:extrusionClr>
                  <a:srgbClr val="077F07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zh-TW" altLang="en-US"/>
              </a:p>
            </p:txBody>
          </p:sp>
        </p:grpSp>
        <p:sp>
          <p:nvSpPr>
            <p:cNvPr id="41" name="Freeform 73"/>
            <p:cNvSpPr>
              <a:spLocks/>
            </p:cNvSpPr>
            <p:nvPr/>
          </p:nvSpPr>
          <p:spPr bwMode="gray">
            <a:xfrm>
              <a:off x="1072" y="1679"/>
              <a:ext cx="827" cy="598"/>
            </a:xfrm>
            <a:custGeom>
              <a:avLst/>
              <a:gdLst/>
              <a:ahLst/>
              <a:cxnLst>
                <a:cxn ang="0">
                  <a:pos x="327" y="12"/>
                </a:cxn>
                <a:cxn ang="0">
                  <a:pos x="52" y="439"/>
                </a:cxn>
                <a:cxn ang="0">
                  <a:pos x="584" y="439"/>
                </a:cxn>
                <a:cxn ang="0">
                  <a:pos x="327" y="12"/>
                </a:cxn>
              </a:cxnLst>
              <a:rect l="0" t="0" r="r" b="b"/>
              <a:pathLst>
                <a:path w="630" h="439">
                  <a:moveTo>
                    <a:pt x="327" y="12"/>
                  </a:moveTo>
                  <a:cubicBezTo>
                    <a:pt x="57" y="0"/>
                    <a:pt x="0" y="366"/>
                    <a:pt x="52" y="439"/>
                  </a:cubicBezTo>
                  <a:lnTo>
                    <a:pt x="584" y="439"/>
                  </a:lnTo>
                  <a:cubicBezTo>
                    <a:pt x="630" y="368"/>
                    <a:pt x="597" y="24"/>
                    <a:pt x="327" y="12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2" name="Freeform 74"/>
            <p:cNvSpPr>
              <a:spLocks/>
            </p:cNvSpPr>
            <p:nvPr/>
          </p:nvSpPr>
          <p:spPr bwMode="gray">
            <a:xfrm>
              <a:off x="1234" y="1717"/>
              <a:ext cx="510" cy="190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93C052">
                    <a:alpha val="17999"/>
                  </a:srgb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3" name="Oval 75"/>
            <p:cNvSpPr>
              <a:spLocks noChangeArrowheads="1"/>
            </p:cNvSpPr>
            <p:nvPr/>
          </p:nvSpPr>
          <p:spPr bwMode="gray">
            <a:xfrm>
              <a:off x="1295" y="1296"/>
              <a:ext cx="403" cy="44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" name="Freeform 76"/>
            <p:cNvSpPr>
              <a:spLocks/>
            </p:cNvSpPr>
            <p:nvPr/>
          </p:nvSpPr>
          <p:spPr bwMode="gray">
            <a:xfrm>
              <a:off x="1336" y="1303"/>
              <a:ext cx="319" cy="145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93C052">
                    <a:alpha val="17999"/>
                  </a:srgb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28" name="Group 77"/>
            <p:cNvGrpSpPr>
              <a:grpSpLocks/>
            </p:cNvGrpSpPr>
            <p:nvPr/>
          </p:nvGrpSpPr>
          <p:grpSpPr bwMode="auto">
            <a:xfrm rot="20302575" flipH="1">
              <a:off x="1225" y="1357"/>
              <a:ext cx="349" cy="119"/>
              <a:chOff x="2532" y="1051"/>
              <a:chExt cx="893" cy="246"/>
            </a:xfrm>
          </p:grpSpPr>
          <p:grpSp>
            <p:nvGrpSpPr>
              <p:cNvPr id="39" name="Group 78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3" name="AutoShape 79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4" name="AutoShape 80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5" name="AutoShape 81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6" name="AutoShape 82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40" name="Group 83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59" name="AutoShape 84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0" name="AutoShape 85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1" name="AutoShape 86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2" name="AutoShape 87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45" name="Group 88"/>
            <p:cNvGrpSpPr>
              <a:grpSpLocks/>
            </p:cNvGrpSpPr>
            <p:nvPr/>
          </p:nvGrpSpPr>
          <p:grpSpPr bwMode="auto">
            <a:xfrm rot="19687084" flipH="1">
              <a:off x="1008" y="1816"/>
              <a:ext cx="508" cy="120"/>
              <a:chOff x="2532" y="1051"/>
              <a:chExt cx="893" cy="246"/>
            </a:xfrm>
          </p:grpSpPr>
          <p:grpSp>
            <p:nvGrpSpPr>
              <p:cNvPr id="46" name="Group 89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53" name="AutoShape 90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" name="AutoShape 91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5" name="AutoShape 92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6" name="AutoShape 93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47" name="Group 94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49" name="AutoShape 95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0" name="AutoShape 96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1" name="AutoShape 97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2" name="AutoShape 98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6803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肆、午餐供應新作為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386F-638B-4480-9A19-24D8F53DABD7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899592" y="1412776"/>
            <a:ext cx="7632848" cy="3528392"/>
          </a:xfrm>
          <a:prstGeom prst="roundRect">
            <a:avLst/>
          </a:prstGeom>
          <a:solidFill>
            <a:srgbClr val="FFF8E5"/>
          </a:solidFill>
          <a:ln w="3810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115616" y="1556792"/>
            <a:ext cx="7632848" cy="3608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1152000">
              <a:spcBef>
                <a:spcPts val="300"/>
              </a:spcBef>
              <a:spcAft>
                <a:spcPts val="300"/>
              </a:spcAft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一、目的：</a:t>
            </a:r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000" indent="-1152000">
              <a:spcBef>
                <a:spcPts val="300"/>
              </a:spcBef>
              <a:spcAft>
                <a:spcPts val="300"/>
              </a:spcAft>
            </a:pP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zh-TW" altLang="en-US" sz="2800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以量制價，兼顧品質、營養均衡，團結力量大。</a:t>
            </a:r>
          </a:p>
          <a:p>
            <a:pPr marL="180000" indent="-1152000">
              <a:spcBef>
                <a:spcPts val="300"/>
              </a:spcBef>
              <a:spcAft>
                <a:spcPts val="300"/>
              </a:spcAft>
            </a:pPr>
            <a:r>
              <a:rPr lang="en-US" altLang="zh-TW" sz="2800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800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建立制度，抑制非基改費用增加。</a:t>
            </a:r>
          </a:p>
          <a:p>
            <a:pPr marL="180000" indent="-1152000">
              <a:spcBef>
                <a:spcPts val="300"/>
              </a:spcBef>
              <a:spcAft>
                <a:spcPts val="300"/>
              </a:spcAft>
            </a:pPr>
            <a:r>
              <a:rPr lang="en-US" altLang="zh-TW" sz="2800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800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增加</a:t>
            </a:r>
            <a:r>
              <a:rPr lang="zh-TW" altLang="en-US" sz="2800" b="1" spc="-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校際</a:t>
            </a:r>
            <a:r>
              <a:rPr lang="zh-TW" altLang="en-US" sz="2800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互動、經驗交流，</a:t>
            </a:r>
            <a:r>
              <a:rPr lang="zh-TW" altLang="en-US" sz="2800" b="1" spc="-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營造午餐</a:t>
            </a:r>
            <a:r>
              <a:rPr lang="zh-TW" altLang="en-US" sz="2800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供應</a:t>
            </a:r>
            <a:endParaRPr lang="en-US" altLang="zh-TW" sz="2800" b="1" spc="-1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000" indent="-1152000">
              <a:spcBef>
                <a:spcPts val="300"/>
              </a:spcBef>
              <a:spcAft>
                <a:spcPts val="300"/>
              </a:spcAft>
            </a:pPr>
            <a:r>
              <a:rPr lang="zh-TW" altLang="en-US" sz="2800" b="1" spc="-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800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校校有責。</a:t>
            </a:r>
            <a:endParaRPr lang="en-US" altLang="zh-TW" sz="2800" b="1" spc="-1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000" indent="-1152000">
              <a:spcBef>
                <a:spcPts val="300"/>
              </a:spcBef>
              <a:spcAft>
                <a:spcPts val="300"/>
              </a:spcAft>
            </a:pPr>
            <a:r>
              <a:rPr lang="en-US" altLang="zh-TW" sz="2800" b="1" spc="-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en-US" altLang="zh-TW" sz="2800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 </a:t>
            </a:r>
            <a:r>
              <a:rPr lang="zh-TW" altLang="en-US" sz="2800" b="1" spc="-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透過良性競爭，遴選出優質廠商，汰弱換強。</a:t>
            </a:r>
          </a:p>
          <a:p>
            <a:pPr marL="720000" indent="-1152000">
              <a:spcBef>
                <a:spcPts val="600"/>
              </a:spcBef>
              <a:spcAft>
                <a:spcPts val="600"/>
              </a:spcAft>
            </a:pPr>
            <a:endParaRPr lang="zh-TW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7452320" y="4509120"/>
            <a:ext cx="1224136" cy="1224136"/>
            <a:chOff x="1008" y="1296"/>
            <a:chExt cx="891" cy="983"/>
          </a:xfrm>
        </p:grpSpPr>
        <p:grpSp>
          <p:nvGrpSpPr>
            <p:cNvPr id="4" name="Group 39"/>
            <p:cNvGrpSpPr>
              <a:grpSpLocks/>
            </p:cNvGrpSpPr>
            <p:nvPr/>
          </p:nvGrpSpPr>
          <p:grpSpPr bwMode="auto">
            <a:xfrm>
              <a:off x="1067" y="1298"/>
              <a:ext cx="828" cy="981"/>
              <a:chOff x="1175" y="3418"/>
              <a:chExt cx="381" cy="436"/>
            </a:xfrm>
          </p:grpSpPr>
          <p:sp>
            <p:nvSpPr>
              <p:cNvPr id="37" name="Freeform 40"/>
              <p:cNvSpPr>
                <a:spLocks/>
              </p:cNvSpPr>
              <p:nvPr/>
            </p:nvSpPr>
            <p:spPr bwMode="gray">
              <a:xfrm>
                <a:off x="1175" y="3589"/>
                <a:ext cx="381" cy="265"/>
              </a:xfrm>
              <a:custGeom>
                <a:avLst/>
                <a:gdLst/>
                <a:ahLst/>
                <a:cxnLst>
                  <a:cxn ang="0">
                    <a:pos x="327" y="12"/>
                  </a:cxn>
                  <a:cxn ang="0">
                    <a:pos x="52" y="439"/>
                  </a:cxn>
                  <a:cxn ang="0">
                    <a:pos x="584" y="439"/>
                  </a:cxn>
                  <a:cxn ang="0">
                    <a:pos x="327" y="12"/>
                  </a:cxn>
                </a:cxnLst>
                <a:rect l="0" t="0" r="r" b="b"/>
                <a:pathLst>
                  <a:path w="630" h="439">
                    <a:moveTo>
                      <a:pt x="327" y="12"/>
                    </a:moveTo>
                    <a:cubicBezTo>
                      <a:pt x="57" y="0"/>
                      <a:pt x="0" y="366"/>
                      <a:pt x="52" y="439"/>
                    </a:cubicBezTo>
                    <a:lnTo>
                      <a:pt x="584" y="439"/>
                    </a:lnTo>
                    <a:cubicBezTo>
                      <a:pt x="630" y="368"/>
                      <a:pt x="597" y="24"/>
                      <a:pt x="327" y="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93300"/>
                  </a:gs>
                  <a:gs pos="100000">
                    <a:srgbClr val="9933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  <a:scene3d>
                <a:camera prst="legacyPerspectiveTopRight"/>
                <a:lightRig rig="legacyFlat2" dir="b"/>
              </a:scene3d>
              <a:sp3d extrusionH="227000" prstMaterial="legacyMatte">
                <a:bevelT w="13500" h="13500" prst="angle"/>
                <a:bevelB w="13500" h="13500" prst="angle"/>
                <a:extrusionClr>
                  <a:srgbClr val="077F07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zh-TW" altLang="en-US"/>
              </a:p>
            </p:txBody>
          </p:sp>
          <p:sp>
            <p:nvSpPr>
              <p:cNvPr id="38" name="Oval 41"/>
              <p:cNvSpPr>
                <a:spLocks noChangeArrowheads="1"/>
              </p:cNvSpPr>
              <p:nvPr/>
            </p:nvSpPr>
            <p:spPr bwMode="gray">
              <a:xfrm>
                <a:off x="1278" y="3418"/>
                <a:ext cx="185" cy="195"/>
              </a:xfrm>
              <a:prstGeom prst="ellipse">
                <a:avLst/>
              </a:prstGeom>
              <a:gradFill rotWithShape="1">
                <a:gsLst>
                  <a:gs pos="0">
                    <a:srgbClr val="993300"/>
                  </a:gs>
                  <a:gs pos="100000">
                    <a:srgbClr val="9933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  <a:scene3d>
                <a:camera prst="legacyPerspectiveTopRight"/>
                <a:lightRig rig="legacyFlat2" dir="b"/>
              </a:scene3d>
              <a:sp3d extrusionH="227000" prstMaterial="legacyMatte">
                <a:bevelT w="13500" h="13500" prst="angle"/>
                <a:bevelB w="13500" h="13500" prst="angle"/>
                <a:extrusionClr>
                  <a:srgbClr val="077F07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zh-TW" altLang="en-US"/>
              </a:p>
            </p:txBody>
          </p:sp>
        </p:grpSp>
        <p:sp>
          <p:nvSpPr>
            <p:cNvPr id="11" name="Freeform 42"/>
            <p:cNvSpPr>
              <a:spLocks/>
            </p:cNvSpPr>
            <p:nvPr/>
          </p:nvSpPr>
          <p:spPr bwMode="gray">
            <a:xfrm>
              <a:off x="1072" y="1679"/>
              <a:ext cx="827" cy="598"/>
            </a:xfrm>
            <a:custGeom>
              <a:avLst/>
              <a:gdLst/>
              <a:ahLst/>
              <a:cxnLst>
                <a:cxn ang="0">
                  <a:pos x="327" y="12"/>
                </a:cxn>
                <a:cxn ang="0">
                  <a:pos x="52" y="439"/>
                </a:cxn>
                <a:cxn ang="0">
                  <a:pos x="584" y="439"/>
                </a:cxn>
                <a:cxn ang="0">
                  <a:pos x="327" y="12"/>
                </a:cxn>
              </a:cxnLst>
              <a:rect l="0" t="0" r="r" b="b"/>
              <a:pathLst>
                <a:path w="630" h="439">
                  <a:moveTo>
                    <a:pt x="327" y="12"/>
                  </a:moveTo>
                  <a:cubicBezTo>
                    <a:pt x="57" y="0"/>
                    <a:pt x="0" y="366"/>
                    <a:pt x="52" y="439"/>
                  </a:cubicBezTo>
                  <a:lnTo>
                    <a:pt x="584" y="439"/>
                  </a:lnTo>
                  <a:cubicBezTo>
                    <a:pt x="630" y="368"/>
                    <a:pt x="597" y="24"/>
                    <a:pt x="327" y="12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" name="Freeform 43"/>
            <p:cNvSpPr>
              <a:spLocks/>
            </p:cNvSpPr>
            <p:nvPr/>
          </p:nvSpPr>
          <p:spPr bwMode="gray">
            <a:xfrm>
              <a:off x="1234" y="1717"/>
              <a:ext cx="510" cy="190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009CA4">
                    <a:alpha val="17999"/>
                  </a:srgb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" name="Oval 44"/>
            <p:cNvSpPr>
              <a:spLocks noChangeArrowheads="1"/>
            </p:cNvSpPr>
            <p:nvPr/>
          </p:nvSpPr>
          <p:spPr bwMode="gray">
            <a:xfrm>
              <a:off x="1295" y="1296"/>
              <a:ext cx="403" cy="44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" name="Freeform 45"/>
            <p:cNvSpPr>
              <a:spLocks/>
            </p:cNvSpPr>
            <p:nvPr/>
          </p:nvSpPr>
          <p:spPr bwMode="gray">
            <a:xfrm>
              <a:off x="1336" y="1303"/>
              <a:ext cx="319" cy="145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59D3D9">
                    <a:alpha val="17999"/>
                  </a:srgb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6" name="Group 46"/>
            <p:cNvGrpSpPr>
              <a:grpSpLocks/>
            </p:cNvGrpSpPr>
            <p:nvPr/>
          </p:nvGrpSpPr>
          <p:grpSpPr bwMode="auto">
            <a:xfrm rot="20302575" flipH="1">
              <a:off x="1225" y="1357"/>
              <a:ext cx="349" cy="119"/>
              <a:chOff x="2532" y="1051"/>
              <a:chExt cx="893" cy="246"/>
            </a:xfrm>
          </p:grpSpPr>
          <p:grpSp>
            <p:nvGrpSpPr>
              <p:cNvPr id="9" name="Group 47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33" name="AutoShape 48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4" name="AutoShape 49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5" name="AutoShape 50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6" name="AutoShape 51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0" name="Group 52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29" name="AutoShape 53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0" name="AutoShape 54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1" name="AutoShape 55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32" name="AutoShape 56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15" name="Group 57"/>
            <p:cNvGrpSpPr>
              <a:grpSpLocks/>
            </p:cNvGrpSpPr>
            <p:nvPr/>
          </p:nvGrpSpPr>
          <p:grpSpPr bwMode="auto">
            <a:xfrm rot="19687084" flipH="1">
              <a:off x="1008" y="1816"/>
              <a:ext cx="508" cy="120"/>
              <a:chOff x="2532" y="1051"/>
              <a:chExt cx="893" cy="246"/>
            </a:xfrm>
          </p:grpSpPr>
          <p:grpSp>
            <p:nvGrpSpPr>
              <p:cNvPr id="16" name="Group 58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23" name="AutoShape 59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4" name="AutoShape 60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5" name="AutoShape 61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6" name="AutoShape 62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7" name="Group 63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9" name="AutoShape 64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0" name="AutoShape 65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1" name="AutoShape 66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2" name="AutoShape 67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</p:grpSp>
      <p:grpSp>
        <p:nvGrpSpPr>
          <p:cNvPr id="18" name="Group 69"/>
          <p:cNvGrpSpPr>
            <a:grpSpLocks/>
          </p:cNvGrpSpPr>
          <p:nvPr/>
        </p:nvGrpSpPr>
        <p:grpSpPr bwMode="auto">
          <a:xfrm>
            <a:off x="6732240" y="4581128"/>
            <a:ext cx="1224136" cy="1152128"/>
            <a:chOff x="1008" y="1296"/>
            <a:chExt cx="891" cy="983"/>
          </a:xfrm>
        </p:grpSpPr>
        <p:grpSp>
          <p:nvGrpSpPr>
            <p:cNvPr id="27" name="Group 70"/>
            <p:cNvGrpSpPr>
              <a:grpSpLocks/>
            </p:cNvGrpSpPr>
            <p:nvPr/>
          </p:nvGrpSpPr>
          <p:grpSpPr bwMode="auto">
            <a:xfrm>
              <a:off x="1067" y="1298"/>
              <a:ext cx="828" cy="981"/>
              <a:chOff x="1175" y="3418"/>
              <a:chExt cx="381" cy="436"/>
            </a:xfrm>
          </p:grpSpPr>
          <p:sp>
            <p:nvSpPr>
              <p:cNvPr id="67" name="Freeform 71"/>
              <p:cNvSpPr>
                <a:spLocks/>
              </p:cNvSpPr>
              <p:nvPr/>
            </p:nvSpPr>
            <p:spPr bwMode="gray">
              <a:xfrm>
                <a:off x="1175" y="3589"/>
                <a:ext cx="381" cy="265"/>
              </a:xfrm>
              <a:custGeom>
                <a:avLst/>
                <a:gdLst/>
                <a:ahLst/>
                <a:cxnLst>
                  <a:cxn ang="0">
                    <a:pos x="327" y="12"/>
                  </a:cxn>
                  <a:cxn ang="0">
                    <a:pos x="52" y="439"/>
                  </a:cxn>
                  <a:cxn ang="0">
                    <a:pos x="584" y="439"/>
                  </a:cxn>
                  <a:cxn ang="0">
                    <a:pos x="327" y="12"/>
                  </a:cxn>
                </a:cxnLst>
                <a:rect l="0" t="0" r="r" b="b"/>
                <a:pathLst>
                  <a:path w="630" h="439">
                    <a:moveTo>
                      <a:pt x="327" y="12"/>
                    </a:moveTo>
                    <a:cubicBezTo>
                      <a:pt x="57" y="0"/>
                      <a:pt x="0" y="366"/>
                      <a:pt x="52" y="439"/>
                    </a:cubicBezTo>
                    <a:lnTo>
                      <a:pt x="584" y="439"/>
                    </a:lnTo>
                    <a:cubicBezTo>
                      <a:pt x="630" y="368"/>
                      <a:pt x="597" y="24"/>
                      <a:pt x="327" y="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93300"/>
                  </a:gs>
                  <a:gs pos="100000">
                    <a:srgbClr val="9933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  <a:scene3d>
                <a:camera prst="legacyPerspectiveTopRight"/>
                <a:lightRig rig="legacyFlat2" dir="b"/>
              </a:scene3d>
              <a:sp3d extrusionH="227000" prstMaterial="legacyMatte">
                <a:bevelT w="13500" h="13500" prst="angle"/>
                <a:bevelB w="13500" h="13500" prst="angle"/>
                <a:extrusionClr>
                  <a:srgbClr val="077F07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zh-TW" altLang="en-US"/>
              </a:p>
            </p:txBody>
          </p:sp>
          <p:sp>
            <p:nvSpPr>
              <p:cNvPr id="68" name="Oval 72"/>
              <p:cNvSpPr>
                <a:spLocks noChangeArrowheads="1"/>
              </p:cNvSpPr>
              <p:nvPr/>
            </p:nvSpPr>
            <p:spPr bwMode="gray">
              <a:xfrm>
                <a:off x="1278" y="3418"/>
                <a:ext cx="185" cy="195"/>
              </a:xfrm>
              <a:prstGeom prst="ellipse">
                <a:avLst/>
              </a:prstGeom>
              <a:gradFill rotWithShape="1">
                <a:gsLst>
                  <a:gs pos="0">
                    <a:srgbClr val="993300"/>
                  </a:gs>
                  <a:gs pos="100000">
                    <a:srgbClr val="9933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  <a:scene3d>
                <a:camera prst="legacyPerspectiveTopRight"/>
                <a:lightRig rig="legacyFlat2" dir="b"/>
              </a:scene3d>
              <a:sp3d extrusionH="227000" prstMaterial="legacyMatte">
                <a:bevelT w="13500" h="13500" prst="angle"/>
                <a:bevelB w="13500" h="13500" prst="angle"/>
                <a:extrusionClr>
                  <a:srgbClr val="077F07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zh-TW" altLang="en-US"/>
              </a:p>
            </p:txBody>
          </p:sp>
        </p:grpSp>
        <p:sp>
          <p:nvSpPr>
            <p:cNvPr id="41" name="Freeform 73"/>
            <p:cNvSpPr>
              <a:spLocks/>
            </p:cNvSpPr>
            <p:nvPr/>
          </p:nvSpPr>
          <p:spPr bwMode="gray">
            <a:xfrm>
              <a:off x="1072" y="1679"/>
              <a:ext cx="827" cy="598"/>
            </a:xfrm>
            <a:custGeom>
              <a:avLst/>
              <a:gdLst/>
              <a:ahLst/>
              <a:cxnLst>
                <a:cxn ang="0">
                  <a:pos x="327" y="12"/>
                </a:cxn>
                <a:cxn ang="0">
                  <a:pos x="52" y="439"/>
                </a:cxn>
                <a:cxn ang="0">
                  <a:pos x="584" y="439"/>
                </a:cxn>
                <a:cxn ang="0">
                  <a:pos x="327" y="12"/>
                </a:cxn>
              </a:cxnLst>
              <a:rect l="0" t="0" r="r" b="b"/>
              <a:pathLst>
                <a:path w="630" h="439">
                  <a:moveTo>
                    <a:pt x="327" y="12"/>
                  </a:moveTo>
                  <a:cubicBezTo>
                    <a:pt x="57" y="0"/>
                    <a:pt x="0" y="366"/>
                    <a:pt x="52" y="439"/>
                  </a:cubicBezTo>
                  <a:lnTo>
                    <a:pt x="584" y="439"/>
                  </a:lnTo>
                  <a:cubicBezTo>
                    <a:pt x="630" y="368"/>
                    <a:pt x="597" y="24"/>
                    <a:pt x="327" y="12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2" name="Freeform 74"/>
            <p:cNvSpPr>
              <a:spLocks/>
            </p:cNvSpPr>
            <p:nvPr/>
          </p:nvSpPr>
          <p:spPr bwMode="gray">
            <a:xfrm>
              <a:off x="1234" y="1717"/>
              <a:ext cx="510" cy="190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93C052">
                    <a:alpha val="17999"/>
                  </a:srgb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3" name="Oval 75"/>
            <p:cNvSpPr>
              <a:spLocks noChangeArrowheads="1"/>
            </p:cNvSpPr>
            <p:nvPr/>
          </p:nvSpPr>
          <p:spPr bwMode="gray">
            <a:xfrm>
              <a:off x="1295" y="1296"/>
              <a:ext cx="403" cy="44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4" name="Freeform 76"/>
            <p:cNvSpPr>
              <a:spLocks/>
            </p:cNvSpPr>
            <p:nvPr/>
          </p:nvSpPr>
          <p:spPr bwMode="gray">
            <a:xfrm>
              <a:off x="1336" y="1303"/>
              <a:ext cx="319" cy="145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93C052">
                    <a:alpha val="17999"/>
                  </a:srgb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28" name="Group 77"/>
            <p:cNvGrpSpPr>
              <a:grpSpLocks/>
            </p:cNvGrpSpPr>
            <p:nvPr/>
          </p:nvGrpSpPr>
          <p:grpSpPr bwMode="auto">
            <a:xfrm rot="20302575" flipH="1">
              <a:off x="1225" y="1357"/>
              <a:ext cx="349" cy="119"/>
              <a:chOff x="2532" y="1051"/>
              <a:chExt cx="893" cy="246"/>
            </a:xfrm>
          </p:grpSpPr>
          <p:grpSp>
            <p:nvGrpSpPr>
              <p:cNvPr id="39" name="Group 78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3" name="AutoShape 79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4" name="AutoShape 80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5" name="AutoShape 81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6" name="AutoShape 82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40" name="Group 83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59" name="AutoShape 84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0" name="AutoShape 85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1" name="AutoShape 86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2" name="AutoShape 87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45" name="Group 88"/>
            <p:cNvGrpSpPr>
              <a:grpSpLocks/>
            </p:cNvGrpSpPr>
            <p:nvPr/>
          </p:nvGrpSpPr>
          <p:grpSpPr bwMode="auto">
            <a:xfrm rot="19687084" flipH="1">
              <a:off x="1008" y="1816"/>
              <a:ext cx="508" cy="120"/>
              <a:chOff x="2532" y="1051"/>
              <a:chExt cx="893" cy="246"/>
            </a:xfrm>
          </p:grpSpPr>
          <p:grpSp>
            <p:nvGrpSpPr>
              <p:cNvPr id="46" name="Group 89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53" name="AutoShape 90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4" name="AutoShape 91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5" name="AutoShape 92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6" name="AutoShape 93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47" name="Group 94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49" name="AutoShape 95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0" name="AutoShape 96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1" name="AutoShape 97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2" name="AutoShape 98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6803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肆、午餐供應新作為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386F-638B-4480-9A19-24D8F53DABD7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611559" y="1168907"/>
            <a:ext cx="8117561" cy="4888671"/>
          </a:xfrm>
          <a:prstGeom prst="roundRect">
            <a:avLst/>
          </a:prstGeom>
          <a:solidFill>
            <a:srgbClr val="FFF8E5"/>
          </a:solidFill>
          <a:ln w="3810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86766" y="1168907"/>
            <a:ext cx="8033705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0" indent="-1152000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二、作法：</a:t>
            </a:r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11520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zh-TW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為提供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本市</a:t>
            </a:r>
            <a:r>
              <a:rPr lang="zh-TW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學生優質午餐，召開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zh-TW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次學校午餐研商會議，於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105</a:t>
            </a:r>
            <a:r>
              <a:rPr lang="zh-TW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起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 marL="720000" indent="-11520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(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)44</a:t>
            </a:r>
            <a:r>
              <a:rPr lang="zh-TW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所國、高中及國小自設廚房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 marL="720000" indent="-11520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依人數及地理位置整合成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個採購區，各</a:t>
            </a:r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11520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zh-TW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採</a:t>
            </a:r>
            <a:r>
              <a:rPr lang="zh-TW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「食材總標」統一招標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，各自簽約方式。</a:t>
            </a:r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11520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(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)13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</a:t>
            </a:r>
            <a:r>
              <a:rPr lang="zh-TW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團膳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學校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採「統一招標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複數決標，</a:t>
            </a:r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11520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</a:t>
            </a:r>
            <a:r>
              <a:rPr lang="zh-TW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分組輪月供餐」方式辦理。</a:t>
            </a:r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11520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藉由匯集需求共同採購，達到價位低、品質      </a:t>
            </a:r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0000" indent="-1152000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高、服務好三贏策略。</a:t>
            </a:r>
            <a:endParaRPr lang="zh-TW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03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Autofit/>
          </a:bodyPr>
          <a:lstStyle/>
          <a:p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肆、午餐供應新作為─國、高中及國小自設廚房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(3)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386F-638B-4480-9A19-24D8F53DABD7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467544" y="1196752"/>
            <a:ext cx="8352928" cy="5472608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graphicFrame>
        <p:nvGraphicFramePr>
          <p:cNvPr id="69" name="圖表 68"/>
          <p:cNvGraphicFramePr/>
          <p:nvPr>
            <p:extLst>
              <p:ext uri="{D42A27DB-BD31-4B8C-83A1-F6EECF244321}">
                <p14:modId xmlns:p14="http://schemas.microsoft.com/office/powerpoint/2010/main" val="1437847345"/>
              </p:ext>
            </p:extLst>
          </p:nvPr>
        </p:nvGraphicFramePr>
        <p:xfrm>
          <a:off x="1547664" y="1484784"/>
          <a:ext cx="6288360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1" name="直線接點 70"/>
          <p:cNvCxnSpPr/>
          <p:nvPr/>
        </p:nvCxnSpPr>
        <p:spPr>
          <a:xfrm flipV="1">
            <a:off x="5220072" y="1700808"/>
            <a:ext cx="72008" cy="14401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文字方塊 71"/>
          <p:cNvSpPr txBox="1"/>
          <p:nvPr/>
        </p:nvSpPr>
        <p:spPr>
          <a:xfrm>
            <a:off x="4788024" y="1340768"/>
            <a:ext cx="36792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八斗、中正、正濱、忠孝、和平</a:t>
            </a:r>
            <a:r>
              <a:rPr lang="en-US" altLang="zh-TW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1526</a:t>
            </a:r>
            <a:r>
              <a:rPr lang="zh-TW" alt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人</a:t>
            </a:r>
            <a:endParaRPr lang="zh-TW" alt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75" name="直線接點 74"/>
          <p:cNvCxnSpPr/>
          <p:nvPr/>
        </p:nvCxnSpPr>
        <p:spPr>
          <a:xfrm flipV="1">
            <a:off x="6228184" y="2276872"/>
            <a:ext cx="144016" cy="14401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文字方塊 75"/>
          <p:cNvSpPr txBox="1"/>
          <p:nvPr/>
        </p:nvSpPr>
        <p:spPr>
          <a:xfrm>
            <a:off x="5868144" y="1916832"/>
            <a:ext cx="3063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東信、中興、東光、月眉</a:t>
            </a:r>
            <a:r>
              <a:rPr lang="en-US" altLang="zh-TW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1165</a:t>
            </a:r>
            <a:r>
              <a:rPr lang="zh-TW" alt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人</a:t>
            </a:r>
          </a:p>
        </p:txBody>
      </p:sp>
      <p:cxnSp>
        <p:nvCxnSpPr>
          <p:cNvPr id="82" name="直線接點 81"/>
          <p:cNvCxnSpPr/>
          <p:nvPr/>
        </p:nvCxnSpPr>
        <p:spPr>
          <a:xfrm>
            <a:off x="5508104" y="6093296"/>
            <a:ext cx="144016" cy="7200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文字方塊 84"/>
          <p:cNvSpPr txBox="1"/>
          <p:nvPr/>
        </p:nvSpPr>
        <p:spPr>
          <a:xfrm>
            <a:off x="5580112" y="6021288"/>
            <a:ext cx="2448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長樂、武崙、隆聖</a:t>
            </a:r>
            <a:r>
              <a:rPr lang="en-US" altLang="zh-TW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1781</a:t>
            </a:r>
            <a:r>
              <a:rPr lang="zh-TW" alt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人</a:t>
            </a:r>
          </a:p>
        </p:txBody>
      </p:sp>
      <p:cxnSp>
        <p:nvCxnSpPr>
          <p:cNvPr id="87" name="直線接點 86"/>
          <p:cNvCxnSpPr/>
          <p:nvPr/>
        </p:nvCxnSpPr>
        <p:spPr>
          <a:xfrm flipH="1">
            <a:off x="3923928" y="6165304"/>
            <a:ext cx="72008" cy="7200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文字方塊 88"/>
          <p:cNvSpPr txBox="1"/>
          <p:nvPr/>
        </p:nvSpPr>
        <p:spPr>
          <a:xfrm>
            <a:off x="899592" y="6165304"/>
            <a:ext cx="42947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中和、中山、港西、中華、仙洞、德和</a:t>
            </a:r>
            <a:r>
              <a:rPr lang="en-US" altLang="zh-TW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1483</a:t>
            </a:r>
            <a:r>
              <a:rPr lang="zh-TW" alt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人</a:t>
            </a:r>
            <a:endParaRPr lang="zh-TW" alt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91" name="直線接點 90"/>
          <p:cNvCxnSpPr/>
          <p:nvPr/>
        </p:nvCxnSpPr>
        <p:spPr>
          <a:xfrm flipH="1">
            <a:off x="2915816" y="5517232"/>
            <a:ext cx="144016" cy="14401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文字方塊 92"/>
          <p:cNvSpPr txBox="1"/>
          <p:nvPr/>
        </p:nvSpPr>
        <p:spPr>
          <a:xfrm>
            <a:off x="467544" y="5661248"/>
            <a:ext cx="3063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五堵、堵南、瑪陵、復興</a:t>
            </a:r>
            <a:r>
              <a:rPr lang="en-US" altLang="zh-TW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1315</a:t>
            </a:r>
            <a:r>
              <a:rPr lang="zh-TW" alt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人</a:t>
            </a:r>
          </a:p>
        </p:txBody>
      </p:sp>
      <p:cxnSp>
        <p:nvCxnSpPr>
          <p:cNvPr id="95" name="直線接點 94"/>
          <p:cNvCxnSpPr/>
          <p:nvPr/>
        </p:nvCxnSpPr>
        <p:spPr>
          <a:xfrm flipH="1">
            <a:off x="2339752" y="4581128"/>
            <a:ext cx="144016" cy="7200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文字方塊 95"/>
          <p:cNvSpPr txBox="1"/>
          <p:nvPr/>
        </p:nvSpPr>
        <p:spPr>
          <a:xfrm>
            <a:off x="611560" y="443711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長興、華興、七堵</a:t>
            </a:r>
            <a:endParaRPr lang="en-US" altLang="zh-TW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altLang="zh-TW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1602</a:t>
            </a:r>
            <a:r>
              <a:rPr lang="zh-TW" alt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人</a:t>
            </a:r>
          </a:p>
        </p:txBody>
      </p:sp>
      <p:cxnSp>
        <p:nvCxnSpPr>
          <p:cNvPr id="98" name="直線接點 97"/>
          <p:cNvCxnSpPr/>
          <p:nvPr/>
        </p:nvCxnSpPr>
        <p:spPr>
          <a:xfrm flipH="1">
            <a:off x="2339752" y="3284984"/>
            <a:ext cx="14401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文字方塊 105"/>
          <p:cNvSpPr txBox="1"/>
          <p:nvPr/>
        </p:nvSpPr>
        <p:spPr>
          <a:xfrm>
            <a:off x="611560" y="2924944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暖暖、八堵、暖江、</a:t>
            </a:r>
            <a:endParaRPr lang="en-US" altLang="zh-TW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zh-TW" alt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暖西、尚仁、碇內</a:t>
            </a:r>
            <a:endParaRPr lang="en-US" altLang="zh-TW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altLang="zh-TW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1833</a:t>
            </a:r>
            <a:r>
              <a:rPr lang="zh-TW" alt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人</a:t>
            </a:r>
          </a:p>
        </p:txBody>
      </p:sp>
      <p:sp>
        <p:nvSpPr>
          <p:cNvPr id="107" name="文字方塊 106"/>
          <p:cNvSpPr txBox="1"/>
          <p:nvPr/>
        </p:nvSpPr>
        <p:spPr>
          <a:xfrm>
            <a:off x="827584" y="1988840"/>
            <a:ext cx="224292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暖暖中、碇內中</a:t>
            </a:r>
            <a:r>
              <a:rPr lang="en-US" altLang="zh-TW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1183</a:t>
            </a:r>
            <a:r>
              <a:rPr lang="zh-TW" alt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人</a:t>
            </a:r>
          </a:p>
          <a:p>
            <a:endParaRPr lang="zh-TW" altLang="en-US" dirty="0"/>
          </a:p>
        </p:txBody>
      </p:sp>
      <p:sp>
        <p:nvSpPr>
          <p:cNvPr id="109" name="文字方塊 108"/>
          <p:cNvSpPr txBox="1"/>
          <p:nvPr/>
        </p:nvSpPr>
        <p:spPr>
          <a:xfrm>
            <a:off x="1979712" y="1412776"/>
            <a:ext cx="2242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百福中、安樂中</a:t>
            </a:r>
            <a:r>
              <a:rPr lang="en-US" altLang="zh-TW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1405</a:t>
            </a:r>
            <a:r>
              <a:rPr lang="zh-TW" alt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人</a:t>
            </a:r>
          </a:p>
        </p:txBody>
      </p:sp>
      <p:sp>
        <p:nvSpPr>
          <p:cNvPr id="115" name="文字方塊 114"/>
          <p:cNvSpPr txBox="1"/>
          <p:nvPr/>
        </p:nvSpPr>
        <p:spPr>
          <a:xfrm>
            <a:off x="4932040" y="22768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</a:t>
            </a:r>
            <a:endParaRPr lang="zh-TW" altLang="en-US" dirty="0" smtClean="0"/>
          </a:p>
        </p:txBody>
      </p:sp>
      <p:sp>
        <p:nvSpPr>
          <p:cNvPr id="116" name="文字方塊 115"/>
          <p:cNvSpPr txBox="1"/>
          <p:nvPr/>
        </p:nvSpPr>
        <p:spPr>
          <a:xfrm>
            <a:off x="5652120" y="26369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</a:t>
            </a:r>
            <a:endParaRPr lang="zh-TW" altLang="en-US" dirty="0" smtClean="0"/>
          </a:p>
        </p:txBody>
      </p:sp>
      <p:sp>
        <p:nvSpPr>
          <p:cNvPr id="117" name="文字方塊 116"/>
          <p:cNvSpPr txBox="1"/>
          <p:nvPr/>
        </p:nvSpPr>
        <p:spPr>
          <a:xfrm>
            <a:off x="6012160" y="31409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3</a:t>
            </a:r>
            <a:endParaRPr lang="zh-TW" altLang="en-US" dirty="0" smtClean="0"/>
          </a:p>
        </p:txBody>
      </p:sp>
      <p:sp>
        <p:nvSpPr>
          <p:cNvPr id="118" name="文字方塊 117"/>
          <p:cNvSpPr txBox="1"/>
          <p:nvPr/>
        </p:nvSpPr>
        <p:spPr>
          <a:xfrm>
            <a:off x="6156176" y="39330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119" name="文字方塊 118"/>
          <p:cNvSpPr txBox="1"/>
          <p:nvPr/>
        </p:nvSpPr>
        <p:spPr>
          <a:xfrm>
            <a:off x="5868144" y="47971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120" name="文字方塊 119"/>
          <p:cNvSpPr txBox="1"/>
          <p:nvPr/>
        </p:nvSpPr>
        <p:spPr>
          <a:xfrm>
            <a:off x="5076056" y="54452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121" name="文字方塊 120"/>
          <p:cNvSpPr txBox="1"/>
          <p:nvPr/>
        </p:nvSpPr>
        <p:spPr>
          <a:xfrm>
            <a:off x="4139952" y="54452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7</a:t>
            </a:r>
            <a:endParaRPr lang="zh-TW" altLang="en-US" dirty="0"/>
          </a:p>
        </p:txBody>
      </p:sp>
      <p:sp>
        <p:nvSpPr>
          <p:cNvPr id="122" name="文字方塊 121"/>
          <p:cNvSpPr txBox="1"/>
          <p:nvPr/>
        </p:nvSpPr>
        <p:spPr>
          <a:xfrm>
            <a:off x="3419872" y="50131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8</a:t>
            </a:r>
            <a:endParaRPr lang="zh-TW" altLang="en-US" dirty="0"/>
          </a:p>
        </p:txBody>
      </p:sp>
      <p:sp>
        <p:nvSpPr>
          <p:cNvPr id="123" name="文字方塊 122"/>
          <p:cNvSpPr txBox="1"/>
          <p:nvPr/>
        </p:nvSpPr>
        <p:spPr>
          <a:xfrm>
            <a:off x="2987824" y="42930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9</a:t>
            </a:r>
            <a:endParaRPr lang="zh-TW" altLang="en-US" dirty="0"/>
          </a:p>
        </p:txBody>
      </p:sp>
      <p:sp>
        <p:nvSpPr>
          <p:cNvPr id="124" name="文字方塊 123"/>
          <p:cNvSpPr txBox="1"/>
          <p:nvPr/>
        </p:nvSpPr>
        <p:spPr>
          <a:xfrm>
            <a:off x="2915816" y="33569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10</a:t>
            </a:r>
            <a:endParaRPr lang="zh-TW" altLang="en-US" dirty="0"/>
          </a:p>
        </p:txBody>
      </p:sp>
      <p:sp>
        <p:nvSpPr>
          <p:cNvPr id="125" name="文字方塊 124"/>
          <p:cNvSpPr txBox="1"/>
          <p:nvPr/>
        </p:nvSpPr>
        <p:spPr>
          <a:xfrm>
            <a:off x="3347864" y="25649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11</a:t>
            </a:r>
            <a:endParaRPr lang="zh-TW" altLang="en-US" dirty="0"/>
          </a:p>
        </p:txBody>
      </p:sp>
      <p:sp>
        <p:nvSpPr>
          <p:cNvPr id="126" name="文字方塊 125"/>
          <p:cNvSpPr txBox="1"/>
          <p:nvPr/>
        </p:nvSpPr>
        <p:spPr>
          <a:xfrm>
            <a:off x="4067944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12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6759071" y="2740278"/>
            <a:ext cx="18325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深美、深澳</a:t>
            </a:r>
            <a:r>
              <a:rPr lang="en-US" altLang="zh-TW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1132</a:t>
            </a:r>
            <a:r>
              <a:rPr lang="zh-TW" alt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人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7012555" y="3702223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成功、西定、太平、</a:t>
            </a:r>
            <a:endParaRPr lang="en-US" altLang="zh-TW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zh-TW" alt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南榮、尚智、安樂</a:t>
            </a:r>
            <a:endParaRPr lang="en-US" altLang="zh-TW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altLang="zh-TW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1465</a:t>
            </a:r>
            <a:r>
              <a:rPr lang="zh-TW" altLang="en-U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人</a:t>
            </a:r>
          </a:p>
        </p:txBody>
      </p:sp>
    </p:spTree>
    <p:extLst>
      <p:ext uri="{BB962C8B-B14F-4D97-AF65-F5344CB8AC3E}">
        <p14:creationId xmlns:p14="http://schemas.microsoft.com/office/powerpoint/2010/main" val="6803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>
            <a:normAutofit/>
          </a:bodyPr>
          <a:lstStyle/>
          <a:p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肆、午餐供應新作為─國、高中及國小自設廚房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(4)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386F-638B-4480-9A19-24D8F53DABD7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grpSp>
        <p:nvGrpSpPr>
          <p:cNvPr id="13" name="Group 3"/>
          <p:cNvGrpSpPr>
            <a:grpSpLocks/>
          </p:cNvGrpSpPr>
          <p:nvPr/>
        </p:nvGrpSpPr>
        <p:grpSpPr bwMode="auto">
          <a:xfrm>
            <a:off x="2123728" y="2780928"/>
            <a:ext cx="5056188" cy="923925"/>
            <a:chOff x="1267" y="2532"/>
            <a:chExt cx="3185" cy="582"/>
          </a:xfrm>
        </p:grpSpPr>
        <p:sp>
          <p:nvSpPr>
            <p:cNvPr id="14" name="AutoShape 4"/>
            <p:cNvSpPr>
              <a:spLocks noChangeArrowheads="1"/>
            </p:cNvSpPr>
            <p:nvPr/>
          </p:nvSpPr>
          <p:spPr bwMode="ltGray">
            <a:xfrm>
              <a:off x="1267" y="2532"/>
              <a:ext cx="3185" cy="5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  <a:scene3d>
              <a:camera prst="legacyPerspectiveBottom"/>
              <a:lightRig rig="legacyNormal3" dir="r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zh-TW" altLang="en-US"/>
            </a:p>
          </p:txBody>
        </p:sp>
        <p:sp>
          <p:nvSpPr>
            <p:cNvPr id="15" name="Line 5"/>
            <p:cNvSpPr>
              <a:spLocks noChangeShapeType="1"/>
            </p:cNvSpPr>
            <p:nvPr/>
          </p:nvSpPr>
          <p:spPr bwMode="ltGray">
            <a:xfrm>
              <a:off x="1412" y="3111"/>
              <a:ext cx="2950" cy="0"/>
            </a:xfrm>
            <a:prstGeom prst="line">
              <a:avLst/>
            </a:prstGeom>
            <a:noFill/>
            <a:ln w="3175">
              <a:solidFill>
                <a:srgbClr val="FFFFFF">
                  <a:alpha val="1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" name="Line 6"/>
            <p:cNvSpPr>
              <a:spLocks noChangeShapeType="1"/>
            </p:cNvSpPr>
            <p:nvPr/>
          </p:nvSpPr>
          <p:spPr bwMode="ltGray">
            <a:xfrm>
              <a:off x="1418" y="2532"/>
              <a:ext cx="2950" cy="0"/>
            </a:xfrm>
            <a:prstGeom prst="line">
              <a:avLst/>
            </a:prstGeom>
            <a:noFill/>
            <a:ln w="3175">
              <a:solidFill>
                <a:srgbClr val="FFFFFF">
                  <a:alpha val="25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7" name="Group 7"/>
          <p:cNvGrpSpPr>
            <a:grpSpLocks/>
          </p:cNvGrpSpPr>
          <p:nvPr/>
        </p:nvGrpSpPr>
        <p:grpSpPr bwMode="auto">
          <a:xfrm>
            <a:off x="2198341" y="3877891"/>
            <a:ext cx="5084762" cy="923925"/>
            <a:chOff x="1314" y="3282"/>
            <a:chExt cx="3203" cy="582"/>
          </a:xfrm>
        </p:grpSpPr>
        <p:sp>
          <p:nvSpPr>
            <p:cNvPr id="18" name="AutoShape 8"/>
            <p:cNvSpPr>
              <a:spLocks noChangeArrowheads="1"/>
            </p:cNvSpPr>
            <p:nvPr/>
          </p:nvSpPr>
          <p:spPr bwMode="gray">
            <a:xfrm>
              <a:off x="1314" y="3282"/>
              <a:ext cx="3203" cy="5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>
                    <a:gamma/>
                    <a:shade val="6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  <a:scene3d>
              <a:camera prst="legacyPerspectiveBottom"/>
              <a:lightRig rig="legacyNormal3" dir="r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zh-TW" altLang="en-US"/>
            </a:p>
          </p:txBody>
        </p:sp>
        <p:sp>
          <p:nvSpPr>
            <p:cNvPr id="19" name="Line 9"/>
            <p:cNvSpPr>
              <a:spLocks noChangeShapeType="1"/>
            </p:cNvSpPr>
            <p:nvPr/>
          </p:nvSpPr>
          <p:spPr bwMode="gray">
            <a:xfrm>
              <a:off x="1392" y="3861"/>
              <a:ext cx="2950" cy="0"/>
            </a:xfrm>
            <a:prstGeom prst="line">
              <a:avLst/>
            </a:prstGeom>
            <a:noFill/>
            <a:ln w="3175">
              <a:solidFill>
                <a:srgbClr val="FFFFFF">
                  <a:alpha val="1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gray">
            <a:xfrm>
              <a:off x="1407" y="3282"/>
              <a:ext cx="2950" cy="0"/>
            </a:xfrm>
            <a:prstGeom prst="line">
              <a:avLst/>
            </a:prstGeom>
            <a:noFill/>
            <a:ln w="3175">
              <a:solidFill>
                <a:srgbClr val="FFFFFF">
                  <a:alpha val="25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2412653" y="2852936"/>
            <a:ext cx="4570413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zh-TW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採購</a:t>
            </a:r>
            <a:r>
              <a:rPr lang="zh-TW" altLang="zh-TW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評選</a:t>
            </a:r>
            <a:r>
              <a:rPr lang="zh-TW" altLang="zh-TW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委員會</a:t>
            </a:r>
            <a:r>
              <a:rPr lang="zh-TW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需外聘委員達</a:t>
            </a:r>
            <a:endParaRPr lang="en-US" altLang="zh-TW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1/3</a:t>
            </a:r>
            <a:r>
              <a:rPr lang="zh-TW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以上</a:t>
            </a: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gray">
          <a:xfrm>
            <a:off x="2337098" y="4109020"/>
            <a:ext cx="457041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zh-TW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採購工作小組由各校代表組成</a:t>
            </a:r>
            <a:endParaRPr lang="zh-TW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3" name="Group 19"/>
          <p:cNvGrpSpPr>
            <a:grpSpLocks/>
          </p:cNvGrpSpPr>
          <p:nvPr/>
        </p:nvGrpSpPr>
        <p:grpSpPr bwMode="auto">
          <a:xfrm>
            <a:off x="1279178" y="2630116"/>
            <a:ext cx="1238250" cy="1236662"/>
            <a:chOff x="802" y="845"/>
            <a:chExt cx="827" cy="826"/>
          </a:xfrm>
        </p:grpSpPr>
        <p:sp>
          <p:nvSpPr>
            <p:cNvPr id="24" name="Oval 20"/>
            <p:cNvSpPr>
              <a:spLocks noChangeArrowheads="1"/>
            </p:cNvSpPr>
            <p:nvPr/>
          </p:nvSpPr>
          <p:spPr bwMode="ltGray">
            <a:xfrm>
              <a:off x="802" y="845"/>
              <a:ext cx="827" cy="826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zh-TW">
                <a:latin typeface="Calibri" pitchFamily="34" charset="0"/>
                <a:cs typeface="Arial" charset="0"/>
              </a:endParaRPr>
            </a:p>
          </p:txBody>
        </p:sp>
        <p:sp>
          <p:nvSpPr>
            <p:cNvPr id="25" name="Oval 21"/>
            <p:cNvSpPr>
              <a:spLocks noChangeArrowheads="1"/>
            </p:cNvSpPr>
            <p:nvPr/>
          </p:nvSpPr>
          <p:spPr bwMode="ltGray">
            <a:xfrm>
              <a:off x="836" y="879"/>
              <a:ext cx="758" cy="758"/>
            </a:xfrm>
            <a:prstGeom prst="ellipse">
              <a:avLst/>
            </a:prstGeom>
            <a:noFill/>
            <a:ln w="38100">
              <a:solidFill>
                <a:schemeClr val="hlink">
                  <a:alpha val="70195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zh-TW">
                <a:latin typeface="Calibri" pitchFamily="34" charset="0"/>
                <a:cs typeface="Arial" charset="0"/>
              </a:endParaRPr>
            </a:p>
          </p:txBody>
        </p:sp>
        <p:sp>
          <p:nvSpPr>
            <p:cNvPr id="26" name="Oval 22"/>
            <p:cNvSpPr>
              <a:spLocks noChangeArrowheads="1"/>
            </p:cNvSpPr>
            <p:nvPr/>
          </p:nvSpPr>
          <p:spPr bwMode="ltGray">
            <a:xfrm>
              <a:off x="870" y="915"/>
              <a:ext cx="690" cy="690"/>
            </a:xfrm>
            <a:prstGeom prst="ellipse">
              <a:avLst/>
            </a:prstGeom>
            <a:noFill/>
            <a:ln w="38100">
              <a:solidFill>
                <a:schemeClr val="hlink">
                  <a:alpha val="30196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zh-TW"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27" name="Text Box 23"/>
          <p:cNvSpPr txBox="1">
            <a:spLocks noChangeArrowheads="1"/>
          </p:cNvSpPr>
          <p:nvPr/>
        </p:nvSpPr>
        <p:spPr bwMode="gray">
          <a:xfrm>
            <a:off x="1350616" y="2996952"/>
            <a:ext cx="108267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4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2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6870353" y="3696916"/>
            <a:ext cx="1238250" cy="1236662"/>
            <a:chOff x="802" y="845"/>
            <a:chExt cx="827" cy="826"/>
          </a:xfrm>
        </p:grpSpPr>
        <p:sp>
          <p:nvSpPr>
            <p:cNvPr id="29" name="Oval 27"/>
            <p:cNvSpPr>
              <a:spLocks noChangeArrowheads="1"/>
            </p:cNvSpPr>
            <p:nvPr/>
          </p:nvSpPr>
          <p:spPr bwMode="gray">
            <a:xfrm>
              <a:off x="802" y="845"/>
              <a:ext cx="827" cy="826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zh-TW">
                <a:latin typeface="Calibri" pitchFamily="34" charset="0"/>
                <a:cs typeface="Arial" charset="0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gray">
            <a:xfrm>
              <a:off x="836" y="879"/>
              <a:ext cx="758" cy="758"/>
            </a:xfrm>
            <a:prstGeom prst="ellipse">
              <a:avLst/>
            </a:prstGeom>
            <a:noFill/>
            <a:ln w="38100">
              <a:solidFill>
                <a:schemeClr val="accent2">
                  <a:alpha val="70195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zh-TW">
                <a:latin typeface="Calibri" pitchFamily="34" charset="0"/>
                <a:cs typeface="Arial" charset="0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gray">
            <a:xfrm>
              <a:off x="870" y="915"/>
              <a:ext cx="690" cy="690"/>
            </a:xfrm>
            <a:prstGeom prst="ellipse">
              <a:avLst/>
            </a:prstGeom>
            <a:noFill/>
            <a:ln w="38100">
              <a:solidFill>
                <a:schemeClr val="accent2">
                  <a:alpha val="30196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zh-TW"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32" name="Text Box 30"/>
          <p:cNvSpPr txBox="1">
            <a:spLocks noChangeArrowheads="1"/>
          </p:cNvSpPr>
          <p:nvPr/>
        </p:nvSpPr>
        <p:spPr bwMode="gray">
          <a:xfrm>
            <a:off x="6941791" y="4077072"/>
            <a:ext cx="108108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400" b="1" dirty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3</a:t>
            </a:r>
          </a:p>
        </p:txBody>
      </p:sp>
      <p:grpSp>
        <p:nvGrpSpPr>
          <p:cNvPr id="33" name="Group 11"/>
          <p:cNvGrpSpPr>
            <a:grpSpLocks/>
          </p:cNvGrpSpPr>
          <p:nvPr/>
        </p:nvGrpSpPr>
        <p:grpSpPr bwMode="auto">
          <a:xfrm>
            <a:off x="1835696" y="1700808"/>
            <a:ext cx="5550477" cy="906591"/>
            <a:chOff x="1314" y="1782"/>
            <a:chExt cx="3203" cy="582"/>
          </a:xfrm>
        </p:grpSpPr>
        <p:sp>
          <p:nvSpPr>
            <p:cNvPr id="34" name="AutoShape 12"/>
            <p:cNvSpPr>
              <a:spLocks noChangeArrowheads="1"/>
            </p:cNvSpPr>
            <p:nvPr/>
          </p:nvSpPr>
          <p:spPr bwMode="gray">
            <a:xfrm>
              <a:off x="1314" y="1782"/>
              <a:ext cx="3203" cy="5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>
                    <a:gamma/>
                    <a:shade val="6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  <a:scene3d>
              <a:camera prst="legacyPerspectiveBottom"/>
              <a:lightRig rig="legacyNormal3" dir="r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zh-TW" altLang="en-US"/>
            </a:p>
          </p:txBody>
        </p:sp>
        <p:sp>
          <p:nvSpPr>
            <p:cNvPr id="35" name="Line 13"/>
            <p:cNvSpPr>
              <a:spLocks noChangeShapeType="1"/>
            </p:cNvSpPr>
            <p:nvPr/>
          </p:nvSpPr>
          <p:spPr bwMode="gray">
            <a:xfrm>
              <a:off x="1418" y="2361"/>
              <a:ext cx="2950" cy="0"/>
            </a:xfrm>
            <a:prstGeom prst="line">
              <a:avLst/>
            </a:prstGeom>
            <a:noFill/>
            <a:ln w="3175">
              <a:solidFill>
                <a:srgbClr val="FFFFFF">
                  <a:alpha val="1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" name="Line 14"/>
            <p:cNvSpPr>
              <a:spLocks noChangeShapeType="1"/>
            </p:cNvSpPr>
            <p:nvPr/>
          </p:nvSpPr>
          <p:spPr bwMode="gray">
            <a:xfrm>
              <a:off x="1392" y="1784"/>
              <a:ext cx="2950" cy="0"/>
            </a:xfrm>
            <a:prstGeom prst="line">
              <a:avLst/>
            </a:prstGeom>
            <a:noFill/>
            <a:ln w="3175">
              <a:solidFill>
                <a:srgbClr val="FFFFFF">
                  <a:alpha val="1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8" name="Group 12"/>
          <p:cNvGrpSpPr>
            <a:grpSpLocks/>
          </p:cNvGrpSpPr>
          <p:nvPr/>
        </p:nvGrpSpPr>
        <p:grpSpPr bwMode="auto">
          <a:xfrm>
            <a:off x="7092280" y="1556792"/>
            <a:ext cx="1224136" cy="1115965"/>
            <a:chOff x="802" y="845"/>
            <a:chExt cx="827" cy="826"/>
          </a:xfrm>
        </p:grpSpPr>
        <p:sp>
          <p:nvSpPr>
            <p:cNvPr id="39" name="Oval 13"/>
            <p:cNvSpPr>
              <a:spLocks noChangeArrowheads="1"/>
            </p:cNvSpPr>
            <p:nvPr/>
          </p:nvSpPr>
          <p:spPr bwMode="gray">
            <a:xfrm>
              <a:off x="802" y="845"/>
              <a:ext cx="827" cy="826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zh-TW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40" name="Oval 14"/>
            <p:cNvSpPr>
              <a:spLocks noChangeArrowheads="1"/>
            </p:cNvSpPr>
            <p:nvPr/>
          </p:nvSpPr>
          <p:spPr bwMode="gray">
            <a:xfrm>
              <a:off x="836" y="879"/>
              <a:ext cx="758" cy="758"/>
            </a:xfrm>
            <a:prstGeom prst="ellipse">
              <a:avLst/>
            </a:prstGeom>
            <a:noFill/>
            <a:ln w="38100">
              <a:solidFill>
                <a:schemeClr val="accent1">
                  <a:alpha val="70195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zh-TW">
                <a:latin typeface="Calibri" pitchFamily="34" charset="0"/>
                <a:cs typeface="Arial" charset="0"/>
              </a:endParaRPr>
            </a:p>
          </p:txBody>
        </p:sp>
        <p:sp>
          <p:nvSpPr>
            <p:cNvPr id="41" name="Oval 15"/>
            <p:cNvSpPr>
              <a:spLocks noChangeArrowheads="1"/>
            </p:cNvSpPr>
            <p:nvPr/>
          </p:nvSpPr>
          <p:spPr bwMode="gray">
            <a:xfrm>
              <a:off x="870" y="915"/>
              <a:ext cx="690" cy="690"/>
            </a:xfrm>
            <a:prstGeom prst="ellipse">
              <a:avLst/>
            </a:prstGeom>
            <a:noFill/>
            <a:ln w="38100">
              <a:solidFill>
                <a:schemeClr val="accent1">
                  <a:alpha val="30196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zh-TW">
                <a:latin typeface="Calibri" pitchFamily="34" charset="0"/>
                <a:cs typeface="Arial" charset="0"/>
              </a:endParaRPr>
            </a:p>
          </p:txBody>
        </p:sp>
      </p:grpSp>
      <p:grpSp>
        <p:nvGrpSpPr>
          <p:cNvPr id="43" name="Group 15"/>
          <p:cNvGrpSpPr>
            <a:grpSpLocks/>
          </p:cNvGrpSpPr>
          <p:nvPr/>
        </p:nvGrpSpPr>
        <p:grpSpPr bwMode="auto">
          <a:xfrm>
            <a:off x="2123727" y="4941167"/>
            <a:ext cx="6264697" cy="1179559"/>
            <a:chOff x="1255" y="1050"/>
            <a:chExt cx="3167" cy="582"/>
          </a:xfrm>
        </p:grpSpPr>
        <p:sp>
          <p:nvSpPr>
            <p:cNvPr id="44" name="AutoShape 16"/>
            <p:cNvSpPr>
              <a:spLocks noChangeArrowheads="1"/>
            </p:cNvSpPr>
            <p:nvPr/>
          </p:nvSpPr>
          <p:spPr bwMode="ltGray">
            <a:xfrm>
              <a:off x="1255" y="1050"/>
              <a:ext cx="3167" cy="5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6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  <a:scene3d>
              <a:camera prst="legacyPerspectiveBottom"/>
              <a:lightRig rig="legacyNormal3" dir="r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fol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zh-TW" altLang="en-US" dirty="0"/>
            </a:p>
          </p:txBody>
        </p:sp>
        <p:sp>
          <p:nvSpPr>
            <p:cNvPr id="45" name="Line 17"/>
            <p:cNvSpPr>
              <a:spLocks noChangeShapeType="1"/>
            </p:cNvSpPr>
            <p:nvPr/>
          </p:nvSpPr>
          <p:spPr bwMode="ltGray">
            <a:xfrm>
              <a:off x="1392" y="1632"/>
              <a:ext cx="2950" cy="0"/>
            </a:xfrm>
            <a:prstGeom prst="line">
              <a:avLst/>
            </a:prstGeom>
            <a:noFill/>
            <a:ln w="3175">
              <a:solidFill>
                <a:srgbClr val="FFFFFF">
                  <a:alpha val="14999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6" name="Line 18"/>
            <p:cNvSpPr>
              <a:spLocks noChangeShapeType="1"/>
            </p:cNvSpPr>
            <p:nvPr/>
          </p:nvSpPr>
          <p:spPr bwMode="ltGray">
            <a:xfrm>
              <a:off x="1392" y="1052"/>
              <a:ext cx="2950" cy="0"/>
            </a:xfrm>
            <a:prstGeom prst="line">
              <a:avLst/>
            </a:prstGeom>
            <a:noFill/>
            <a:ln w="3175">
              <a:solidFill>
                <a:srgbClr val="FFFFFF">
                  <a:alpha val="25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48" name="Group 5"/>
          <p:cNvGrpSpPr>
            <a:grpSpLocks/>
          </p:cNvGrpSpPr>
          <p:nvPr/>
        </p:nvGrpSpPr>
        <p:grpSpPr bwMode="auto">
          <a:xfrm>
            <a:off x="1115616" y="4869160"/>
            <a:ext cx="1193578" cy="1224136"/>
            <a:chOff x="802" y="845"/>
            <a:chExt cx="827" cy="826"/>
          </a:xfrm>
        </p:grpSpPr>
        <p:sp>
          <p:nvSpPr>
            <p:cNvPr id="49" name="Oval 6"/>
            <p:cNvSpPr>
              <a:spLocks noChangeArrowheads="1"/>
            </p:cNvSpPr>
            <p:nvPr/>
          </p:nvSpPr>
          <p:spPr bwMode="ltGray">
            <a:xfrm>
              <a:off x="802" y="845"/>
              <a:ext cx="827" cy="826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zh-TW">
                <a:latin typeface="Calibri" pitchFamily="34" charset="0"/>
                <a:cs typeface="Arial" charset="0"/>
              </a:endParaRPr>
            </a:p>
          </p:txBody>
        </p:sp>
        <p:sp>
          <p:nvSpPr>
            <p:cNvPr id="50" name="Oval 7"/>
            <p:cNvSpPr>
              <a:spLocks noChangeArrowheads="1"/>
            </p:cNvSpPr>
            <p:nvPr/>
          </p:nvSpPr>
          <p:spPr bwMode="ltGray">
            <a:xfrm>
              <a:off x="836" y="879"/>
              <a:ext cx="758" cy="758"/>
            </a:xfrm>
            <a:prstGeom prst="ellipse">
              <a:avLst/>
            </a:prstGeom>
            <a:noFill/>
            <a:ln w="38100">
              <a:solidFill>
                <a:schemeClr val="folHlink">
                  <a:alpha val="70195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zh-TW">
                <a:latin typeface="Calibri" pitchFamily="34" charset="0"/>
                <a:cs typeface="Arial" charset="0"/>
              </a:endParaRPr>
            </a:p>
          </p:txBody>
        </p:sp>
        <p:sp>
          <p:nvSpPr>
            <p:cNvPr id="51" name="Oval 8"/>
            <p:cNvSpPr>
              <a:spLocks noChangeArrowheads="1"/>
            </p:cNvSpPr>
            <p:nvPr/>
          </p:nvSpPr>
          <p:spPr bwMode="ltGray">
            <a:xfrm>
              <a:off x="870" y="915"/>
              <a:ext cx="690" cy="690"/>
            </a:xfrm>
            <a:prstGeom prst="ellipse">
              <a:avLst/>
            </a:prstGeom>
            <a:noFill/>
            <a:ln w="38100">
              <a:solidFill>
                <a:schemeClr val="folHlink">
                  <a:alpha val="30196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zh-TW"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2309194" y="1726513"/>
            <a:ext cx="42796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buClr>
                <a:schemeClr val="accent2"/>
              </a:buClr>
            </a:pPr>
            <a:r>
              <a:rPr lang="en-US" altLang="zh-TW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區各自</a:t>
            </a:r>
            <a:r>
              <a:rPr lang="zh-TW" altLang="zh-TW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成立</a:t>
            </a:r>
            <a:r>
              <a:rPr lang="zh-TW" altLang="zh-TW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採購評選</a:t>
            </a:r>
            <a:r>
              <a:rPr lang="zh-TW" altLang="zh-TW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委員會</a:t>
            </a:r>
            <a:endParaRPr lang="en-US" altLang="zh-TW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eaLnBrk="0" hangingPunct="0">
              <a:buClr>
                <a:schemeClr val="accent2"/>
              </a:buClr>
            </a:pPr>
            <a:r>
              <a:rPr lang="zh-TW" altLang="zh-TW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zh-TW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採購工作小組</a:t>
            </a:r>
            <a:endParaRPr lang="en-US" altLang="zh-TW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376416" y="1883941"/>
            <a:ext cx="679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400" b="1" dirty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1</a:t>
            </a:r>
            <a:endParaRPr lang="zh-TW" altLang="en-US" sz="2400" b="1" dirty="0">
              <a:solidFill>
                <a:srgbClr val="0808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530895" y="5214391"/>
            <a:ext cx="367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400" b="1" dirty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charset="0"/>
              </a:rPr>
              <a:t>4</a:t>
            </a:r>
            <a:endParaRPr lang="zh-TW" altLang="en-US" sz="2400" b="1" dirty="0">
              <a:solidFill>
                <a:srgbClr val="0808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Arial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657746" y="4920398"/>
            <a:ext cx="5730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食材</a:t>
            </a:r>
            <a:r>
              <a:rPr lang="zh-TW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採購每餐</a:t>
            </a:r>
            <a:r>
              <a:rPr lang="zh-TW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國小</a:t>
            </a:r>
            <a:r>
              <a:rPr lang="en-US" altLang="zh-TW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25</a:t>
            </a:r>
            <a:r>
              <a:rPr lang="zh-TW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zh-TW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為原則</a:t>
            </a:r>
            <a:endParaRPr lang="en-US" altLang="zh-TW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國、高中</a:t>
            </a:r>
            <a:r>
              <a:rPr lang="en-US" altLang="zh-TW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27</a:t>
            </a:r>
            <a:r>
              <a:rPr lang="zh-TW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zh-TW" altLang="en-U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為原則</a:t>
            </a:r>
            <a:endParaRPr lang="zh-TW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560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3" descr="cylinder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1475656" y="4969244"/>
            <a:ext cx="5904656" cy="1415054"/>
          </a:xfrm>
          <a:prstGeom prst="rect">
            <a:avLst/>
          </a:prstGeom>
          <a:noFill/>
        </p:spPr>
      </p:pic>
      <p:sp>
        <p:nvSpPr>
          <p:cNvPr id="24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午餐供應新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作為─國小團膳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(5)</a:t>
            </a:r>
            <a:endParaRPr lang="zh-TW" altLang="en-US" dirty="0"/>
          </a:p>
        </p:txBody>
      </p:sp>
      <p:sp>
        <p:nvSpPr>
          <p:cNvPr id="25" name="圓角矩形 24"/>
          <p:cNvSpPr/>
          <p:nvPr/>
        </p:nvSpPr>
        <p:spPr>
          <a:xfrm>
            <a:off x="467544" y="1700808"/>
            <a:ext cx="2885610" cy="28248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圓角矩形 25"/>
          <p:cNvSpPr/>
          <p:nvPr/>
        </p:nvSpPr>
        <p:spPr>
          <a:xfrm>
            <a:off x="5580112" y="1700808"/>
            <a:ext cx="3096344" cy="28803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/>
          <p:cNvSpPr/>
          <p:nvPr/>
        </p:nvSpPr>
        <p:spPr>
          <a:xfrm>
            <a:off x="539552" y="1844824"/>
            <a:ext cx="25380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00" lvl="0" indent="-457200" algn="just"/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◎班級數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  <a:sym typeface="Wingdings" panose="05000000000000000000" pitchFamily="2" charset="2"/>
              </a:rPr>
              <a:t>：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  <a:sym typeface="Wingdings" panose="05000000000000000000" pitchFamily="2" charset="2"/>
              </a:rPr>
              <a:t>54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  <a:sym typeface="Wingdings" panose="05000000000000000000" pitchFamily="2" charset="2"/>
              </a:rPr>
              <a:t>班</a:t>
            </a:r>
            <a:r>
              <a:rPr lang="zh-TW" altLang="en-US" sz="2000" b="1" spc="-5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en-US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144000" lvl="0" indent="-457200" algn="just"/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◎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供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餐型態：團膳。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144000" lvl="0" indent="-457200" algn="just"/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◎價格：</a:t>
            </a:r>
            <a:r>
              <a:rPr lang="en-US" altLang="zh-TW" sz="20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50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元。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144000" lvl="0" indent="-457200" algn="just"/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◎供餐情形：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菜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湯。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144000" lvl="0" indent="-457200" algn="just"/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◎人數：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1714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人。</a:t>
            </a:r>
            <a:endParaRPr lang="zh-TW" altLang="en-US" sz="2000" b="1" spc="-5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9" name="Freeform 3"/>
          <p:cNvSpPr>
            <a:spLocks/>
          </p:cNvSpPr>
          <p:nvPr/>
        </p:nvSpPr>
        <p:spPr bwMode="gray">
          <a:xfrm>
            <a:off x="2037892" y="3502278"/>
            <a:ext cx="4824536" cy="1368152"/>
          </a:xfrm>
          <a:custGeom>
            <a:avLst/>
            <a:gdLst/>
            <a:ahLst/>
            <a:cxnLst>
              <a:cxn ang="0">
                <a:pos x="2216" y="584"/>
              </a:cxn>
              <a:cxn ang="0">
                <a:pos x="963" y="122"/>
              </a:cxn>
              <a:cxn ang="0">
                <a:pos x="1" y="550"/>
              </a:cxn>
              <a:cxn ang="0">
                <a:pos x="888" y="1038"/>
              </a:cxn>
              <a:cxn ang="0">
                <a:pos x="2216" y="645"/>
              </a:cxn>
              <a:cxn ang="0">
                <a:pos x="3443" y="1057"/>
              </a:cxn>
              <a:cxn ang="0">
                <a:pos x="4405" y="590"/>
              </a:cxn>
              <a:cxn ang="0">
                <a:pos x="3497" y="129"/>
              </a:cxn>
              <a:cxn ang="0">
                <a:pos x="2216" y="584"/>
              </a:cxn>
            </a:cxnLst>
            <a:rect l="0" t="0" r="r" b="b"/>
            <a:pathLst>
              <a:path w="4419" h="1125">
                <a:moveTo>
                  <a:pt x="2216" y="584"/>
                </a:moveTo>
                <a:cubicBezTo>
                  <a:pt x="1769" y="582"/>
                  <a:pt x="1490" y="244"/>
                  <a:pt x="963" y="122"/>
                </a:cubicBezTo>
                <a:cubicBezTo>
                  <a:pt x="437" y="0"/>
                  <a:pt x="0" y="204"/>
                  <a:pt x="1" y="550"/>
                </a:cubicBezTo>
                <a:cubicBezTo>
                  <a:pt x="2" y="896"/>
                  <a:pt x="389" y="1066"/>
                  <a:pt x="888" y="1038"/>
                </a:cubicBezTo>
                <a:cubicBezTo>
                  <a:pt x="1387" y="1010"/>
                  <a:pt x="1756" y="644"/>
                  <a:pt x="2216" y="645"/>
                </a:cubicBezTo>
                <a:cubicBezTo>
                  <a:pt x="2676" y="646"/>
                  <a:pt x="2908" y="989"/>
                  <a:pt x="3443" y="1057"/>
                </a:cubicBezTo>
                <a:cubicBezTo>
                  <a:pt x="3978" y="1125"/>
                  <a:pt x="4391" y="936"/>
                  <a:pt x="4405" y="590"/>
                </a:cubicBezTo>
                <a:cubicBezTo>
                  <a:pt x="4419" y="244"/>
                  <a:pt x="3937" y="34"/>
                  <a:pt x="3497" y="129"/>
                </a:cubicBezTo>
                <a:cubicBezTo>
                  <a:pt x="3057" y="224"/>
                  <a:pt x="2663" y="586"/>
                  <a:pt x="2216" y="58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9525">
            <a:round/>
            <a:headEnd/>
            <a:tailEnd/>
          </a:ln>
          <a:effectLst/>
          <a:scene3d>
            <a:camera prst="legacyObliqueBottom">
              <a:rot lat="18900000" lon="0" rev="0"/>
            </a:camera>
            <a:lightRig rig="legacyNormal2" dir="b"/>
          </a:scene3d>
          <a:sp3d extrusionH="430200" prstMaterial="legacyMetal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>
            <a:flatTx/>
          </a:bodyPr>
          <a:lstStyle/>
          <a:p>
            <a:endParaRPr lang="zh-TW" altLang="en-US"/>
          </a:p>
        </p:txBody>
      </p:sp>
      <p:sp>
        <p:nvSpPr>
          <p:cNvPr id="36" name="Oval 9"/>
          <p:cNvSpPr>
            <a:spLocks noChangeArrowheads="1"/>
          </p:cNvSpPr>
          <p:nvPr/>
        </p:nvSpPr>
        <p:spPr bwMode="gray">
          <a:xfrm>
            <a:off x="2561417" y="3101540"/>
            <a:ext cx="1469840" cy="178802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>
            <a:noFill/>
            <a:round/>
            <a:headEnd/>
            <a:tailEnd/>
          </a:ln>
          <a:effectLst/>
          <a:scene3d>
            <a:camera prst="legacyObliqueBottom"/>
            <a:lightRig rig="legacyNormal3" dir="l"/>
          </a:scene3d>
          <a:sp3d extrusionH="1878000" prstMaterial="legacyPlastic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zh-TW" altLang="en-US" dirty="0"/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2516440" y="3565008"/>
            <a:ext cx="1550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zh-TW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信義國小</a:t>
            </a:r>
            <a:endParaRPr lang="en-US" altLang="zh-TW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" name="Oval 13"/>
          <p:cNvSpPr>
            <a:spLocks noChangeArrowheads="1"/>
          </p:cNvSpPr>
          <p:nvPr/>
        </p:nvSpPr>
        <p:spPr bwMode="gray">
          <a:xfrm>
            <a:off x="5033613" y="3101606"/>
            <a:ext cx="1360843" cy="18551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  <a:scene3d>
            <a:camera prst="legacyObliqueBottom"/>
            <a:lightRig rig="legacyNormal3" dir="l"/>
          </a:scene3d>
          <a:sp3d extrusionH="1801800" prstMaterial="legacyPlastic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zh-TW" altLang="en-US"/>
          </a:p>
        </p:txBody>
      </p:sp>
      <p:sp>
        <p:nvSpPr>
          <p:cNvPr id="46" name="Text Box 18"/>
          <p:cNvSpPr txBox="1">
            <a:spLocks noChangeArrowheads="1"/>
          </p:cNvSpPr>
          <p:nvPr/>
        </p:nvSpPr>
        <p:spPr bwMode="auto">
          <a:xfrm>
            <a:off x="5033614" y="3565008"/>
            <a:ext cx="14105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zh-TW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仁愛國小</a:t>
            </a:r>
          </a:p>
        </p:txBody>
      </p:sp>
      <p:sp>
        <p:nvSpPr>
          <p:cNvPr id="22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70E386F-638B-4480-9A19-24D8F53DABD7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grpSp>
        <p:nvGrpSpPr>
          <p:cNvPr id="19" name="Group 69"/>
          <p:cNvGrpSpPr>
            <a:grpSpLocks/>
          </p:cNvGrpSpPr>
          <p:nvPr/>
        </p:nvGrpSpPr>
        <p:grpSpPr bwMode="auto">
          <a:xfrm>
            <a:off x="3473385" y="3291951"/>
            <a:ext cx="1885044" cy="2076862"/>
            <a:chOff x="1008" y="1296"/>
            <a:chExt cx="891" cy="1043"/>
          </a:xfrm>
        </p:grpSpPr>
        <p:grpSp>
          <p:nvGrpSpPr>
            <p:cNvPr id="20" name="Group 70"/>
            <p:cNvGrpSpPr>
              <a:grpSpLocks/>
            </p:cNvGrpSpPr>
            <p:nvPr/>
          </p:nvGrpSpPr>
          <p:grpSpPr bwMode="auto">
            <a:xfrm>
              <a:off x="1067" y="1298"/>
              <a:ext cx="828" cy="981"/>
              <a:chOff x="1175" y="3418"/>
              <a:chExt cx="381" cy="436"/>
            </a:xfrm>
          </p:grpSpPr>
          <p:sp>
            <p:nvSpPr>
              <p:cNvPr id="64" name="Freeform 71"/>
              <p:cNvSpPr>
                <a:spLocks/>
              </p:cNvSpPr>
              <p:nvPr/>
            </p:nvSpPr>
            <p:spPr bwMode="gray">
              <a:xfrm>
                <a:off x="1175" y="3589"/>
                <a:ext cx="381" cy="265"/>
              </a:xfrm>
              <a:custGeom>
                <a:avLst/>
                <a:gdLst/>
                <a:ahLst/>
                <a:cxnLst>
                  <a:cxn ang="0">
                    <a:pos x="327" y="12"/>
                  </a:cxn>
                  <a:cxn ang="0">
                    <a:pos x="52" y="439"/>
                  </a:cxn>
                  <a:cxn ang="0">
                    <a:pos x="584" y="439"/>
                  </a:cxn>
                  <a:cxn ang="0">
                    <a:pos x="327" y="12"/>
                  </a:cxn>
                </a:cxnLst>
                <a:rect l="0" t="0" r="r" b="b"/>
                <a:pathLst>
                  <a:path w="630" h="439">
                    <a:moveTo>
                      <a:pt x="327" y="12"/>
                    </a:moveTo>
                    <a:cubicBezTo>
                      <a:pt x="57" y="0"/>
                      <a:pt x="0" y="366"/>
                      <a:pt x="52" y="439"/>
                    </a:cubicBezTo>
                    <a:lnTo>
                      <a:pt x="584" y="439"/>
                    </a:lnTo>
                    <a:cubicBezTo>
                      <a:pt x="630" y="368"/>
                      <a:pt x="597" y="24"/>
                      <a:pt x="327" y="1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93300"/>
                  </a:gs>
                  <a:gs pos="100000">
                    <a:srgbClr val="9933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  <a:effectLst/>
              <a:scene3d>
                <a:camera prst="legacyPerspectiveTopRight"/>
                <a:lightRig rig="legacyFlat2" dir="b"/>
              </a:scene3d>
              <a:sp3d extrusionH="227000" prstMaterial="legacyMatte">
                <a:bevelT w="13500" h="13500" prst="angle"/>
                <a:bevelB w="13500" h="13500" prst="angle"/>
                <a:extrusionClr>
                  <a:srgbClr val="077F07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zh-TW" altLang="en-US"/>
              </a:p>
            </p:txBody>
          </p:sp>
          <p:sp>
            <p:nvSpPr>
              <p:cNvPr id="65" name="Oval 72"/>
              <p:cNvSpPr>
                <a:spLocks noChangeArrowheads="1"/>
              </p:cNvSpPr>
              <p:nvPr/>
            </p:nvSpPr>
            <p:spPr bwMode="gray">
              <a:xfrm>
                <a:off x="1278" y="3418"/>
                <a:ext cx="185" cy="195"/>
              </a:xfrm>
              <a:prstGeom prst="ellipse">
                <a:avLst/>
              </a:prstGeom>
              <a:gradFill rotWithShape="1">
                <a:gsLst>
                  <a:gs pos="0">
                    <a:srgbClr val="993300"/>
                  </a:gs>
                  <a:gs pos="100000">
                    <a:srgbClr val="9933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  <a:scene3d>
                <a:camera prst="legacyPerspectiveTopRight"/>
                <a:lightRig rig="legacyFlat2" dir="b"/>
              </a:scene3d>
              <a:sp3d extrusionH="227000" prstMaterial="legacyMatte">
                <a:bevelT w="13500" h="13500" prst="angle"/>
                <a:bevelB w="13500" h="13500" prst="angle"/>
                <a:extrusionClr>
                  <a:srgbClr val="077F07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zh-TW" altLang="en-US"/>
              </a:p>
            </p:txBody>
          </p:sp>
        </p:grpSp>
        <p:sp>
          <p:nvSpPr>
            <p:cNvPr id="21" name="Freeform 73"/>
            <p:cNvSpPr>
              <a:spLocks/>
            </p:cNvSpPr>
            <p:nvPr/>
          </p:nvSpPr>
          <p:spPr bwMode="gray">
            <a:xfrm>
              <a:off x="1072" y="1679"/>
              <a:ext cx="827" cy="598"/>
            </a:xfrm>
            <a:custGeom>
              <a:avLst/>
              <a:gdLst/>
              <a:ahLst/>
              <a:cxnLst>
                <a:cxn ang="0">
                  <a:pos x="327" y="12"/>
                </a:cxn>
                <a:cxn ang="0">
                  <a:pos x="52" y="439"/>
                </a:cxn>
                <a:cxn ang="0">
                  <a:pos x="584" y="439"/>
                </a:cxn>
                <a:cxn ang="0">
                  <a:pos x="327" y="12"/>
                </a:cxn>
              </a:cxnLst>
              <a:rect l="0" t="0" r="r" b="b"/>
              <a:pathLst>
                <a:path w="630" h="439">
                  <a:moveTo>
                    <a:pt x="327" y="12"/>
                  </a:moveTo>
                  <a:cubicBezTo>
                    <a:pt x="57" y="0"/>
                    <a:pt x="0" y="366"/>
                    <a:pt x="52" y="439"/>
                  </a:cubicBezTo>
                  <a:lnTo>
                    <a:pt x="584" y="439"/>
                  </a:lnTo>
                  <a:cubicBezTo>
                    <a:pt x="630" y="368"/>
                    <a:pt x="597" y="24"/>
                    <a:pt x="327" y="12"/>
                  </a:cubicBezTo>
                  <a:close/>
                </a:path>
              </a:pathLst>
            </a:custGeom>
            <a:solidFill>
              <a:srgbClr val="FFC000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3" name="Freeform 74"/>
            <p:cNvSpPr>
              <a:spLocks/>
            </p:cNvSpPr>
            <p:nvPr/>
          </p:nvSpPr>
          <p:spPr bwMode="gray">
            <a:xfrm>
              <a:off x="1140" y="1857"/>
              <a:ext cx="755" cy="482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93C052">
                    <a:alpha val="17999"/>
                  </a:srgb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 b="1" dirty="0">
                  <a:latin typeface="微軟正黑體" pitchFamily="34" charset="-120"/>
                  <a:ea typeface="微軟正黑體" pitchFamily="34" charset="-120"/>
                </a:rPr>
                <a:t>兩校</a:t>
              </a:r>
              <a:r>
                <a:rPr lang="zh-TW" altLang="en-US" b="1" dirty="0" smtClean="0">
                  <a:latin typeface="微軟正黑體" pitchFamily="34" charset="-120"/>
                  <a:ea typeface="微軟正黑體" pitchFamily="34" charset="-120"/>
                </a:rPr>
                <a:t>午餐</a:t>
              </a:r>
              <a:endParaRPr lang="en-US" altLang="zh-TW" b="1" dirty="0" smtClean="0"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b="1" dirty="0" smtClean="0">
                  <a:latin typeface="微軟正黑體" pitchFamily="34" charset="-120"/>
                  <a:ea typeface="微軟正黑體" pitchFamily="34" charset="-120"/>
                </a:rPr>
                <a:t>供應</a:t>
              </a:r>
              <a:r>
                <a:rPr lang="zh-TW" altLang="en-US" b="1" dirty="0">
                  <a:latin typeface="微軟正黑體" pitchFamily="34" charset="-120"/>
                  <a:ea typeface="微軟正黑體" pitchFamily="34" charset="-120"/>
                </a:rPr>
                <a:t>形式相同</a:t>
              </a:r>
            </a:p>
          </p:txBody>
        </p:sp>
        <p:sp>
          <p:nvSpPr>
            <p:cNvPr id="34" name="Oval 75"/>
            <p:cNvSpPr>
              <a:spLocks noChangeArrowheads="1"/>
            </p:cNvSpPr>
            <p:nvPr/>
          </p:nvSpPr>
          <p:spPr bwMode="gray">
            <a:xfrm>
              <a:off x="1295" y="1296"/>
              <a:ext cx="403" cy="440"/>
            </a:xfrm>
            <a:prstGeom prst="ellipse">
              <a:avLst/>
            </a:prstGeom>
            <a:solidFill>
              <a:srgbClr val="FFC00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8" name="Freeform 76"/>
            <p:cNvSpPr>
              <a:spLocks/>
            </p:cNvSpPr>
            <p:nvPr/>
          </p:nvSpPr>
          <p:spPr bwMode="gray">
            <a:xfrm>
              <a:off x="1336" y="1303"/>
              <a:ext cx="319" cy="145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rgbClr val="93C052">
                    <a:alpha val="17999"/>
                  </a:srgb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0" name="Group 77"/>
            <p:cNvGrpSpPr>
              <a:grpSpLocks/>
            </p:cNvGrpSpPr>
            <p:nvPr/>
          </p:nvGrpSpPr>
          <p:grpSpPr bwMode="auto">
            <a:xfrm rot="20302575" flipH="1">
              <a:off x="1225" y="1357"/>
              <a:ext cx="349" cy="119"/>
              <a:chOff x="2532" y="1051"/>
              <a:chExt cx="893" cy="246"/>
            </a:xfrm>
          </p:grpSpPr>
          <p:grpSp>
            <p:nvGrpSpPr>
              <p:cNvPr id="54" name="Group 78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0" name="AutoShape 79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1" name="AutoShape 80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2" name="AutoShape 81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3" name="AutoShape 82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55" name="Group 83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56" name="AutoShape 84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7" name="AutoShape 85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8" name="AutoShape 86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9" name="AutoShape 87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42" name="Group 88"/>
            <p:cNvGrpSpPr>
              <a:grpSpLocks/>
            </p:cNvGrpSpPr>
            <p:nvPr/>
          </p:nvGrpSpPr>
          <p:grpSpPr bwMode="auto">
            <a:xfrm rot="19687084" flipH="1">
              <a:off x="1008" y="1816"/>
              <a:ext cx="508" cy="120"/>
              <a:chOff x="2532" y="1051"/>
              <a:chExt cx="893" cy="246"/>
            </a:xfrm>
          </p:grpSpPr>
          <p:grpSp>
            <p:nvGrpSpPr>
              <p:cNvPr id="43" name="Group 89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50" name="AutoShape 90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1" name="AutoShape 91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2" name="AutoShape 92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3" name="AutoShape 93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44" name="Group 94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45" name="AutoShape 95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7" name="AutoShape 96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8" name="AutoShape 97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" name="AutoShape 98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5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</p:grpSp>
      <p:sp>
        <p:nvSpPr>
          <p:cNvPr id="66" name="AutoShape 4"/>
          <p:cNvSpPr>
            <a:spLocks noChangeArrowheads="1"/>
          </p:cNvSpPr>
          <p:nvPr/>
        </p:nvSpPr>
        <p:spPr bwMode="gray">
          <a:xfrm>
            <a:off x="3041016" y="4719407"/>
            <a:ext cx="672178" cy="705294"/>
          </a:xfrm>
          <a:prstGeom prst="curvedRightArrow">
            <a:avLst>
              <a:gd name="adj1" fmla="val 19583"/>
              <a:gd name="adj2" fmla="val 44676"/>
              <a:gd name="adj3" fmla="val 33652"/>
            </a:avLst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7" name="AutoShape 3"/>
          <p:cNvSpPr>
            <a:spLocks noChangeArrowheads="1"/>
          </p:cNvSpPr>
          <p:nvPr/>
        </p:nvSpPr>
        <p:spPr bwMode="gray">
          <a:xfrm flipH="1">
            <a:off x="5334501" y="4737018"/>
            <a:ext cx="672179" cy="705294"/>
          </a:xfrm>
          <a:prstGeom prst="curvedRightArrow">
            <a:avLst>
              <a:gd name="adj1" fmla="val 16542"/>
              <a:gd name="adj2" fmla="val 38977"/>
              <a:gd name="adj3" fmla="val 33846"/>
            </a:avLst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1374807" y="5447288"/>
            <a:ext cx="60901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兩校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聯合招標（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2,907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人），以量制價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以仁愛國小</a:t>
            </a:r>
            <a:r>
              <a:rPr lang="en-US" altLang="zh-TW" sz="2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45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元價格，達信義國小供膳品質</a:t>
            </a:r>
            <a:endParaRPr lang="zh-TW" altLang="en-US" sz="24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9" name="文字方塊 68"/>
          <p:cNvSpPr txBox="1"/>
          <p:nvPr/>
        </p:nvSpPr>
        <p:spPr>
          <a:xfrm>
            <a:off x="179512" y="908720"/>
            <a:ext cx="8376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新北市中小學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286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校營養午餐價格，其中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264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校低於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50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元，大多數為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45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元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（引自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2015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19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日自由時報翁聿煌）</a:t>
            </a:r>
          </a:p>
        </p:txBody>
      </p:sp>
      <p:sp>
        <p:nvSpPr>
          <p:cNvPr id="27" name="矩形 26"/>
          <p:cNvSpPr/>
          <p:nvPr/>
        </p:nvSpPr>
        <p:spPr>
          <a:xfrm>
            <a:off x="5940152" y="1772816"/>
            <a:ext cx="26288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00" lvl="0" indent="-457200" algn="just"/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◎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班級數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  <a:sym typeface="Wingdings" panose="05000000000000000000" pitchFamily="2" charset="2"/>
              </a:rPr>
              <a:t>：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  <a:sym typeface="Wingdings" panose="05000000000000000000" pitchFamily="2" charset="2"/>
              </a:rPr>
              <a:t>36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  <a:sym typeface="Wingdings" panose="05000000000000000000" pitchFamily="2" charset="2"/>
              </a:rPr>
              <a:t>班</a:t>
            </a:r>
            <a:r>
              <a:rPr lang="zh-TW" altLang="en-US" sz="2000" b="1" spc="-50" dirty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en-US" sz="2000" b="1" dirty="0">
              <a:latin typeface="微軟正黑體" pitchFamily="34" charset="-120"/>
              <a:ea typeface="微軟正黑體" pitchFamily="34" charset="-120"/>
            </a:endParaRPr>
          </a:p>
          <a:p>
            <a:pPr marL="144000" lvl="0" indent="-457200" algn="just"/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◎供餐型態：團膳。</a:t>
            </a:r>
            <a:endParaRPr lang="en-US" altLang="zh-TW" sz="2000" b="1" dirty="0">
              <a:latin typeface="微軟正黑體" pitchFamily="34" charset="-120"/>
              <a:ea typeface="微軟正黑體" pitchFamily="34" charset="-120"/>
            </a:endParaRPr>
          </a:p>
          <a:p>
            <a:pPr marL="144000" lvl="0" indent="-457200" algn="just"/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◎價格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20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45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元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000" b="1" dirty="0">
              <a:latin typeface="微軟正黑體" pitchFamily="34" charset="-120"/>
              <a:ea typeface="微軟正黑體" pitchFamily="34" charset="-120"/>
            </a:endParaRPr>
          </a:p>
          <a:p>
            <a:pPr marL="144000" lvl="0" indent="-457200" algn="just"/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◎供餐情形：</a:t>
            </a: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菜</a:t>
            </a: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湯。</a:t>
            </a:r>
            <a:endParaRPr lang="en-US" altLang="zh-TW" sz="2000" b="1" dirty="0">
              <a:latin typeface="微軟正黑體" pitchFamily="34" charset="-120"/>
              <a:ea typeface="微軟正黑體" pitchFamily="34" charset="-120"/>
            </a:endParaRPr>
          </a:p>
          <a:p>
            <a:pPr marL="144000" lvl="0" indent="-457200" algn="just"/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◎人數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1193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人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en-US" sz="2000" b="1" spc="-50" dirty="0">
              <a:latin typeface="微軟正黑體" pitchFamily="34" charset="-120"/>
              <a:ea typeface="微軟正黑體" pitchFamily="34" charset="-120"/>
            </a:endParaRPr>
          </a:p>
          <a:p>
            <a:pPr marL="144000" indent="-457200" algn="just"/>
            <a:endParaRPr lang="zh-TW" altLang="en-US" sz="1600" b="1" spc="-5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157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4894</TotalTime>
  <Words>1788</Words>
  <Application>Microsoft Office PowerPoint</Application>
  <PresentationFormat>如螢幕大小 (4:3)</PresentationFormat>
  <Paragraphs>294</Paragraphs>
  <Slides>18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Office 佈景主題</vt:lpstr>
      <vt:lpstr>基隆市學校午餐報告 </vt:lpstr>
      <vt:lpstr>壹、緣起</vt:lpstr>
      <vt:lpstr>貳、現況</vt:lpstr>
      <vt:lpstr>參、因應策略</vt:lpstr>
      <vt:lpstr>肆、午餐供應新作為(1)</vt:lpstr>
      <vt:lpstr>肆、午餐供應新作為(2)</vt:lpstr>
      <vt:lpstr>肆、午餐供應新作為─國、高中及國小自設廚房(3)</vt:lpstr>
      <vt:lpstr>肆、午餐供應新作為─國、高中及國小自設廚房(4)</vt:lpstr>
      <vt:lpstr>午餐供應新作為─國小團膳(5)</vt:lpstr>
      <vt:lpstr>肆、午餐供應新作為─國、高中團膳(6)</vt:lpstr>
      <vt:lpstr>肆、午餐供應新作為─國、高中團膳(7)</vt:lpstr>
      <vt:lpstr>肆、午餐供應新作為─國、高中團膳(8)</vt:lpstr>
      <vt:lpstr>肆、午餐供應新作為─國、高中團膳(9)</vt:lpstr>
      <vt:lpstr>伍、問題與解決(1)</vt:lpstr>
      <vt:lpstr>伍、問題與解決(2)</vt:lpstr>
      <vt:lpstr>伍、問題與解決(3)</vt:lpstr>
      <vt:lpstr>伍、問題與解決(4)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568</cp:revision>
  <cp:lastPrinted>2016-03-11T00:58:14Z</cp:lastPrinted>
  <dcterms:created xsi:type="dcterms:W3CDTF">2015-06-20T04:59:15Z</dcterms:created>
  <dcterms:modified xsi:type="dcterms:W3CDTF">2016-03-11T00:58:25Z</dcterms:modified>
</cp:coreProperties>
</file>